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1" r:id="rId1"/>
  </p:sldMasterIdLst>
  <p:notesMasterIdLst>
    <p:notesMasterId r:id="rId10"/>
  </p:notesMasterIdLst>
  <p:handoutMasterIdLst>
    <p:handoutMasterId r:id="rId11"/>
  </p:handoutMasterIdLst>
  <p:sldIdLst>
    <p:sldId id="272" r:id="rId2"/>
    <p:sldId id="945" r:id="rId3"/>
    <p:sldId id="681" r:id="rId4"/>
    <p:sldId id="905" r:id="rId5"/>
    <p:sldId id="1002" r:id="rId6"/>
    <p:sldId id="859" r:id="rId7"/>
    <p:sldId id="984" r:id="rId8"/>
    <p:sldId id="320" r:id="rId9"/>
  </p:sldIdLst>
  <p:sldSz cx="12192000" cy="6858000"/>
  <p:notesSz cx="7010400" cy="9296400"/>
  <p:custDataLst>
    <p:tags r:id="rId1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ymann, John (NIH/NCI) [C]" initials="FJ([" lastIdx="6" clrIdx="0">
    <p:extLst>
      <p:ext uri="{19B8F6BF-5375-455C-9EA6-DF929625EA0E}">
        <p15:presenceInfo xmlns:p15="http://schemas.microsoft.com/office/powerpoint/2012/main" userId="S::freymanj@nih.gov::afb7a142-95fc-49ac-a5e0-f6c32f76e7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579FDB"/>
    <a:srgbClr val="003F4E"/>
    <a:srgbClr val="296B7F"/>
    <a:srgbClr val="214171"/>
    <a:srgbClr val="7BA8DF"/>
    <a:srgbClr val="93B8E5"/>
    <a:srgbClr val="95CEFD"/>
    <a:srgbClr val="081C32"/>
    <a:srgbClr val="0C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6D0E2-57F4-446C-A1E1-1561F39C2C5A}" v="1" dt="2023-11-17T18:47:42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0" autoAdjust="0"/>
    <p:restoredTop sz="81087" autoAdjust="0"/>
  </p:normalViewPr>
  <p:slideViewPr>
    <p:cSldViewPr snapToGrid="0">
      <p:cViewPr varScale="1">
        <p:scale>
          <a:sx n="74" d="100"/>
          <a:sy n="74" d="100"/>
        </p:scale>
        <p:origin x="892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239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by, Justin (NIH/NCI) [C]" userId="8d3c9af1-f52e-4b5f-9a23-c8e598575322" providerId="ADAL" clId="{C106D0E2-57F4-446C-A1E1-1561F39C2C5A}"/>
    <pc:docChg chg="addSld delSld modSld sldOrd">
      <pc:chgData name="Kirby, Justin (NIH/NCI) [C]" userId="8d3c9af1-f52e-4b5f-9a23-c8e598575322" providerId="ADAL" clId="{C106D0E2-57F4-446C-A1E1-1561F39C2C5A}" dt="2023-11-17T18:47:50.564" v="3" actId="47"/>
      <pc:docMkLst>
        <pc:docMk/>
      </pc:docMkLst>
      <pc:sldChg chg="del">
        <pc:chgData name="Kirby, Justin (NIH/NCI) [C]" userId="8d3c9af1-f52e-4b5f-9a23-c8e598575322" providerId="ADAL" clId="{C106D0E2-57F4-446C-A1E1-1561F39C2C5A}" dt="2023-11-17T18:47:50.564" v="3" actId="47"/>
        <pc:sldMkLst>
          <pc:docMk/>
          <pc:sldMk cId="916374314" sldId="328"/>
        </pc:sldMkLst>
      </pc:sldChg>
      <pc:sldChg chg="add">
        <pc:chgData name="Kirby, Justin (NIH/NCI) [C]" userId="8d3c9af1-f52e-4b5f-9a23-c8e598575322" providerId="ADAL" clId="{C106D0E2-57F4-446C-A1E1-1561F39C2C5A}" dt="2023-11-17T18:47:42.844" v="0"/>
        <pc:sldMkLst>
          <pc:docMk/>
          <pc:sldMk cId="3734797690" sldId="681"/>
        </pc:sldMkLst>
      </pc:sldChg>
      <pc:sldChg chg="add">
        <pc:chgData name="Kirby, Justin (NIH/NCI) [C]" userId="8d3c9af1-f52e-4b5f-9a23-c8e598575322" providerId="ADAL" clId="{C106D0E2-57F4-446C-A1E1-1561F39C2C5A}" dt="2023-11-17T18:47:42.844" v="0"/>
        <pc:sldMkLst>
          <pc:docMk/>
          <pc:sldMk cId="4019653906" sldId="859"/>
        </pc:sldMkLst>
      </pc:sldChg>
      <pc:sldChg chg="add">
        <pc:chgData name="Kirby, Justin (NIH/NCI) [C]" userId="8d3c9af1-f52e-4b5f-9a23-c8e598575322" providerId="ADAL" clId="{C106D0E2-57F4-446C-A1E1-1561F39C2C5A}" dt="2023-11-17T18:47:42.844" v="0"/>
        <pc:sldMkLst>
          <pc:docMk/>
          <pc:sldMk cId="2498428205" sldId="905"/>
        </pc:sldMkLst>
      </pc:sldChg>
      <pc:sldChg chg="add">
        <pc:chgData name="Kirby, Justin (NIH/NCI) [C]" userId="8d3c9af1-f52e-4b5f-9a23-c8e598575322" providerId="ADAL" clId="{C106D0E2-57F4-446C-A1E1-1561F39C2C5A}" dt="2023-11-17T18:47:42.844" v="0"/>
        <pc:sldMkLst>
          <pc:docMk/>
          <pc:sldMk cId="4181160646" sldId="945"/>
        </pc:sldMkLst>
      </pc:sldChg>
      <pc:sldChg chg="ord">
        <pc:chgData name="Kirby, Justin (NIH/NCI) [C]" userId="8d3c9af1-f52e-4b5f-9a23-c8e598575322" providerId="ADAL" clId="{C106D0E2-57F4-446C-A1E1-1561F39C2C5A}" dt="2023-11-17T18:47:46.730" v="2"/>
        <pc:sldMkLst>
          <pc:docMk/>
          <pc:sldMk cId="3518228066" sldId="100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4EAB1-631D-4C34-9265-CD754F16E876}" type="doc">
      <dgm:prSet loTypeId="urn:microsoft.com/office/officeart/2011/layout/CircleProcess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4E6027-4B7A-4AFD-B2E0-EBFBA1DA7F34}">
      <dgm:prSet phldrT="[Text]" custT="1"/>
      <dgm:spPr/>
      <dgm:t>
        <a:bodyPr/>
        <a:lstStyle/>
        <a:p>
          <a:r>
            <a:rPr lang="en-US" sz="1600" b="1" dirty="0"/>
            <a:t>De-identification</a:t>
          </a:r>
          <a:r>
            <a:rPr lang="en-US" sz="1600" dirty="0"/>
            <a:t> and Quality Assurance Process.</a:t>
          </a:r>
        </a:p>
      </dgm:t>
    </dgm:pt>
    <dgm:pt modelId="{2B79E0C9-C5AB-4549-B3F0-788A2F77BC6C}" type="parTrans" cxnId="{67C51D1C-0AB3-4672-82A8-37A1A3C7878D}">
      <dgm:prSet/>
      <dgm:spPr/>
      <dgm:t>
        <a:bodyPr/>
        <a:lstStyle/>
        <a:p>
          <a:endParaRPr lang="en-US" sz="2400"/>
        </a:p>
      </dgm:t>
    </dgm:pt>
    <dgm:pt modelId="{BBD90770-69C2-490E-8F17-2D76159A1CC8}" type="sibTrans" cxnId="{67C51D1C-0AB3-4672-82A8-37A1A3C7878D}">
      <dgm:prSet/>
      <dgm:spPr/>
      <dgm:t>
        <a:bodyPr/>
        <a:lstStyle/>
        <a:p>
          <a:endParaRPr lang="en-US" sz="2400"/>
        </a:p>
      </dgm:t>
    </dgm:pt>
    <dgm:pt modelId="{128099E8-4205-4E10-8780-A88998703728}">
      <dgm:prSet phldrT="[Text]" custT="1"/>
      <dgm:spPr/>
      <dgm:t>
        <a:bodyPr/>
        <a:lstStyle/>
        <a:p>
          <a:r>
            <a:rPr lang="en-US" sz="1600" dirty="0"/>
            <a:t>Live </a:t>
          </a:r>
          <a:r>
            <a:rPr lang="en-US" sz="1600" b="1" dirty="0"/>
            <a:t>Submission Support </a:t>
          </a:r>
          <a:r>
            <a:rPr lang="en-US" sz="1600" dirty="0"/>
            <a:t>from beginning to end.</a:t>
          </a:r>
        </a:p>
      </dgm:t>
    </dgm:pt>
    <dgm:pt modelId="{E658AE2F-5B2A-43B8-AE1E-B61258CDE43A}" type="parTrans" cxnId="{B4C713A6-5B4A-40B0-84C2-BD741C621AAC}">
      <dgm:prSet/>
      <dgm:spPr/>
      <dgm:t>
        <a:bodyPr/>
        <a:lstStyle/>
        <a:p>
          <a:endParaRPr lang="en-US" sz="2400"/>
        </a:p>
      </dgm:t>
    </dgm:pt>
    <dgm:pt modelId="{16689245-A6E8-42F8-8369-E3C6CBADA57B}" type="sibTrans" cxnId="{B4C713A6-5B4A-40B0-84C2-BD741C621AAC}">
      <dgm:prSet/>
      <dgm:spPr/>
      <dgm:t>
        <a:bodyPr/>
        <a:lstStyle/>
        <a:p>
          <a:endParaRPr lang="en-US" sz="2400"/>
        </a:p>
      </dgm:t>
    </dgm:pt>
    <dgm:pt modelId="{A62A28C1-ED1F-4B88-8AC3-CBD21DFF2466}">
      <dgm:prSet phldrT="[Text]" custT="1"/>
      <dgm:spPr/>
      <dgm:t>
        <a:bodyPr/>
        <a:lstStyle/>
        <a:p>
          <a:r>
            <a:rPr lang="en-US" sz="1600" dirty="0"/>
            <a:t>Reliable, Persistent </a:t>
          </a:r>
          <a:r>
            <a:rPr lang="en-US" sz="1600" b="1" dirty="0"/>
            <a:t>Hosting</a:t>
          </a:r>
          <a:endParaRPr lang="en-US" sz="1600" dirty="0"/>
        </a:p>
      </dgm:t>
    </dgm:pt>
    <dgm:pt modelId="{4510C855-F1D0-45D2-A251-F348B2FE4466}" type="parTrans" cxnId="{8895CF0D-AE58-48F0-AB99-4C9CA1B729F8}">
      <dgm:prSet/>
      <dgm:spPr/>
      <dgm:t>
        <a:bodyPr/>
        <a:lstStyle/>
        <a:p>
          <a:endParaRPr lang="en-US" sz="2400"/>
        </a:p>
      </dgm:t>
    </dgm:pt>
    <dgm:pt modelId="{AE4BD618-FD16-44D4-812E-E3312DA4B782}" type="sibTrans" cxnId="{8895CF0D-AE58-48F0-AB99-4C9CA1B729F8}">
      <dgm:prSet/>
      <dgm:spPr/>
      <dgm:t>
        <a:bodyPr/>
        <a:lstStyle/>
        <a:p>
          <a:endParaRPr lang="en-US" sz="2400"/>
        </a:p>
      </dgm:t>
    </dgm:pt>
    <dgm:pt modelId="{29583975-5170-477C-BAC8-39D81A5F2F38}">
      <dgm:prSet phldrT="[Text]" custT="1"/>
      <dgm:spPr/>
      <dgm:t>
        <a:bodyPr/>
        <a:lstStyle/>
        <a:p>
          <a:r>
            <a:rPr lang="en-US" sz="1600" b="1" dirty="0"/>
            <a:t>Data citations</a:t>
          </a:r>
          <a:r>
            <a:rPr lang="en-US" sz="1600" dirty="0"/>
            <a:t> for findability and academic credit</a:t>
          </a:r>
        </a:p>
      </dgm:t>
    </dgm:pt>
    <dgm:pt modelId="{BC216548-1540-4005-B185-CFC5FF6CEE6F}" type="parTrans" cxnId="{C3C2B193-B0BE-48F7-BC6C-BBC58D1C381D}">
      <dgm:prSet/>
      <dgm:spPr/>
      <dgm:t>
        <a:bodyPr/>
        <a:lstStyle/>
        <a:p>
          <a:endParaRPr lang="en-US"/>
        </a:p>
      </dgm:t>
    </dgm:pt>
    <dgm:pt modelId="{84789F55-A664-4ED1-9659-4AC4D7A24631}" type="sibTrans" cxnId="{C3C2B193-B0BE-48F7-BC6C-BBC58D1C381D}">
      <dgm:prSet/>
      <dgm:spPr/>
      <dgm:t>
        <a:bodyPr/>
        <a:lstStyle/>
        <a:p>
          <a:endParaRPr lang="en-US"/>
        </a:p>
      </dgm:t>
    </dgm:pt>
    <dgm:pt modelId="{3C15AC45-D7ED-402D-AFFF-1E57A2A87C45}" type="pres">
      <dgm:prSet presAssocID="{D064EAB1-631D-4C34-9265-CD754F16E87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008D581-1A50-4388-9EC8-9849FB898A9F}" type="pres">
      <dgm:prSet presAssocID="{29583975-5170-477C-BAC8-39D81A5F2F38}" presName="Accent4" presStyleCnt="0"/>
      <dgm:spPr/>
    </dgm:pt>
    <dgm:pt modelId="{026ED1FD-C675-4B94-BC8A-9C87F913E2BA}" type="pres">
      <dgm:prSet presAssocID="{29583975-5170-477C-BAC8-39D81A5F2F38}" presName="Accent" presStyleLbl="node1" presStyleIdx="0" presStyleCnt="4"/>
      <dgm:spPr/>
    </dgm:pt>
    <dgm:pt modelId="{0110AD58-0290-4BA4-AD77-6844DBDC8349}" type="pres">
      <dgm:prSet presAssocID="{29583975-5170-477C-BAC8-39D81A5F2F38}" presName="ParentBackground4" presStyleCnt="0"/>
      <dgm:spPr/>
    </dgm:pt>
    <dgm:pt modelId="{EC4F4E74-13A2-4405-B7E4-2A972263F44D}" type="pres">
      <dgm:prSet presAssocID="{29583975-5170-477C-BAC8-39D81A5F2F38}" presName="ParentBackground" presStyleLbl="fgAcc1" presStyleIdx="0" presStyleCnt="4"/>
      <dgm:spPr/>
    </dgm:pt>
    <dgm:pt modelId="{8A81C362-B69F-4EBF-A8CF-E55BB6465C1E}" type="pres">
      <dgm:prSet presAssocID="{29583975-5170-477C-BAC8-39D81A5F2F3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BB5F426-8DF8-4305-824B-F2D75CDD9AE3}" type="pres">
      <dgm:prSet presAssocID="{A62A28C1-ED1F-4B88-8AC3-CBD21DFF2466}" presName="Accent3" presStyleCnt="0"/>
      <dgm:spPr/>
    </dgm:pt>
    <dgm:pt modelId="{4576E6D3-EA45-4FC9-AD50-19F7537A4AD7}" type="pres">
      <dgm:prSet presAssocID="{A62A28C1-ED1F-4B88-8AC3-CBD21DFF2466}" presName="Accent" presStyleLbl="node1" presStyleIdx="1" presStyleCnt="4"/>
      <dgm:spPr/>
    </dgm:pt>
    <dgm:pt modelId="{DFFE8BEC-EBB5-48A9-ABCC-EA2925209A99}" type="pres">
      <dgm:prSet presAssocID="{A62A28C1-ED1F-4B88-8AC3-CBD21DFF2466}" presName="ParentBackground3" presStyleCnt="0"/>
      <dgm:spPr/>
    </dgm:pt>
    <dgm:pt modelId="{EA30BAB8-83FF-4EF3-8877-E4FF00DAFBD0}" type="pres">
      <dgm:prSet presAssocID="{A62A28C1-ED1F-4B88-8AC3-CBD21DFF2466}" presName="ParentBackground" presStyleLbl="fgAcc1" presStyleIdx="1" presStyleCnt="4"/>
      <dgm:spPr/>
    </dgm:pt>
    <dgm:pt modelId="{0448E9B0-39FD-4B22-B72C-A30DF48EF43E}" type="pres">
      <dgm:prSet presAssocID="{A62A28C1-ED1F-4B88-8AC3-CBD21DFF246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91CB985-F307-43A6-95A1-E3AD4FAF9D7D}" type="pres">
      <dgm:prSet presAssocID="{128099E8-4205-4E10-8780-A88998703728}" presName="Accent2" presStyleCnt="0"/>
      <dgm:spPr/>
    </dgm:pt>
    <dgm:pt modelId="{C7A68079-8B6C-43DC-881D-3248967F58FE}" type="pres">
      <dgm:prSet presAssocID="{128099E8-4205-4E10-8780-A88998703728}" presName="Accent" presStyleLbl="node1" presStyleIdx="2" presStyleCnt="4"/>
      <dgm:spPr/>
    </dgm:pt>
    <dgm:pt modelId="{3C9C6260-5DA1-4271-A68E-64C44DE619FA}" type="pres">
      <dgm:prSet presAssocID="{128099E8-4205-4E10-8780-A88998703728}" presName="ParentBackground2" presStyleCnt="0"/>
      <dgm:spPr/>
    </dgm:pt>
    <dgm:pt modelId="{928AC006-553A-437B-A54C-54030CBEDB47}" type="pres">
      <dgm:prSet presAssocID="{128099E8-4205-4E10-8780-A88998703728}" presName="ParentBackground" presStyleLbl="fgAcc1" presStyleIdx="2" presStyleCnt="4"/>
      <dgm:spPr/>
    </dgm:pt>
    <dgm:pt modelId="{AD86DA3A-AFD2-4D10-A47A-927E372B55DD}" type="pres">
      <dgm:prSet presAssocID="{128099E8-4205-4E10-8780-A8899870372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9CEBD2D-FE9E-418F-9998-5AE81446EBC3}" type="pres">
      <dgm:prSet presAssocID="{824E6027-4B7A-4AFD-B2E0-EBFBA1DA7F34}" presName="Accent1" presStyleCnt="0"/>
      <dgm:spPr/>
    </dgm:pt>
    <dgm:pt modelId="{4096BBE8-B37A-4C8D-8234-AB54F539D26A}" type="pres">
      <dgm:prSet presAssocID="{824E6027-4B7A-4AFD-B2E0-EBFBA1DA7F34}" presName="Accent" presStyleLbl="node1" presStyleIdx="3" presStyleCnt="4"/>
      <dgm:spPr/>
    </dgm:pt>
    <dgm:pt modelId="{454E029D-0A71-4218-8934-7E9073094AAE}" type="pres">
      <dgm:prSet presAssocID="{824E6027-4B7A-4AFD-B2E0-EBFBA1DA7F34}" presName="ParentBackground1" presStyleCnt="0"/>
      <dgm:spPr/>
    </dgm:pt>
    <dgm:pt modelId="{A6F469A0-84F0-4AD1-BFCD-C6AA2D031065}" type="pres">
      <dgm:prSet presAssocID="{824E6027-4B7A-4AFD-B2E0-EBFBA1DA7F34}" presName="ParentBackground" presStyleLbl="fgAcc1" presStyleIdx="3" presStyleCnt="4"/>
      <dgm:spPr/>
    </dgm:pt>
    <dgm:pt modelId="{7B24F159-310C-4DC5-B396-059B82F2B344}" type="pres">
      <dgm:prSet presAssocID="{824E6027-4B7A-4AFD-B2E0-EBFBA1DA7F3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895CF0D-AE58-48F0-AB99-4C9CA1B729F8}" srcId="{D064EAB1-631D-4C34-9265-CD754F16E876}" destId="{A62A28C1-ED1F-4B88-8AC3-CBD21DFF2466}" srcOrd="2" destOrd="0" parTransId="{4510C855-F1D0-45D2-A251-F348B2FE4466}" sibTransId="{AE4BD618-FD16-44D4-812E-E3312DA4B782}"/>
    <dgm:cxn modelId="{06C0E90D-B726-4095-8798-6B0E430E0330}" type="presOf" srcId="{A62A28C1-ED1F-4B88-8AC3-CBD21DFF2466}" destId="{0448E9B0-39FD-4B22-B72C-A30DF48EF43E}" srcOrd="1" destOrd="0" presId="urn:microsoft.com/office/officeart/2011/layout/CircleProcess"/>
    <dgm:cxn modelId="{D099760E-9984-4486-B5A0-B72B9B2353E4}" type="presOf" srcId="{824E6027-4B7A-4AFD-B2E0-EBFBA1DA7F34}" destId="{A6F469A0-84F0-4AD1-BFCD-C6AA2D031065}" srcOrd="0" destOrd="0" presId="urn:microsoft.com/office/officeart/2011/layout/CircleProcess"/>
    <dgm:cxn modelId="{67C51D1C-0AB3-4672-82A8-37A1A3C7878D}" srcId="{D064EAB1-631D-4C34-9265-CD754F16E876}" destId="{824E6027-4B7A-4AFD-B2E0-EBFBA1DA7F34}" srcOrd="0" destOrd="0" parTransId="{2B79E0C9-C5AB-4549-B3F0-788A2F77BC6C}" sibTransId="{BBD90770-69C2-490E-8F17-2D76159A1CC8}"/>
    <dgm:cxn modelId="{15147224-BCEB-4ACD-9A25-16AE72725DCC}" type="presOf" srcId="{128099E8-4205-4E10-8780-A88998703728}" destId="{928AC006-553A-437B-A54C-54030CBEDB47}" srcOrd="0" destOrd="0" presId="urn:microsoft.com/office/officeart/2011/layout/CircleProcess"/>
    <dgm:cxn modelId="{6C9BAB82-487D-4A7E-8A93-5EFB71C25476}" type="presOf" srcId="{29583975-5170-477C-BAC8-39D81A5F2F38}" destId="{8A81C362-B69F-4EBF-A8CF-E55BB6465C1E}" srcOrd="1" destOrd="0" presId="urn:microsoft.com/office/officeart/2011/layout/CircleProcess"/>
    <dgm:cxn modelId="{C3C2B193-B0BE-48F7-BC6C-BBC58D1C381D}" srcId="{D064EAB1-631D-4C34-9265-CD754F16E876}" destId="{29583975-5170-477C-BAC8-39D81A5F2F38}" srcOrd="3" destOrd="0" parTransId="{BC216548-1540-4005-B185-CFC5FF6CEE6F}" sibTransId="{84789F55-A664-4ED1-9659-4AC4D7A24631}"/>
    <dgm:cxn modelId="{B4C713A6-5B4A-40B0-84C2-BD741C621AAC}" srcId="{D064EAB1-631D-4C34-9265-CD754F16E876}" destId="{128099E8-4205-4E10-8780-A88998703728}" srcOrd="1" destOrd="0" parTransId="{E658AE2F-5B2A-43B8-AE1E-B61258CDE43A}" sibTransId="{16689245-A6E8-42F8-8369-E3C6CBADA57B}"/>
    <dgm:cxn modelId="{BC8280BB-7DF4-447F-80E4-D01558C383DC}" type="presOf" srcId="{128099E8-4205-4E10-8780-A88998703728}" destId="{AD86DA3A-AFD2-4D10-A47A-927E372B55DD}" srcOrd="1" destOrd="0" presId="urn:microsoft.com/office/officeart/2011/layout/CircleProcess"/>
    <dgm:cxn modelId="{8029F9BD-D98D-417D-A4ED-465BF1273B5D}" type="presOf" srcId="{A62A28C1-ED1F-4B88-8AC3-CBD21DFF2466}" destId="{EA30BAB8-83FF-4EF3-8877-E4FF00DAFBD0}" srcOrd="0" destOrd="0" presId="urn:microsoft.com/office/officeart/2011/layout/CircleProcess"/>
    <dgm:cxn modelId="{7F569ECD-EE6A-43B8-92A1-8AE51C596053}" type="presOf" srcId="{29583975-5170-477C-BAC8-39D81A5F2F38}" destId="{EC4F4E74-13A2-4405-B7E4-2A972263F44D}" srcOrd="0" destOrd="0" presId="urn:microsoft.com/office/officeart/2011/layout/CircleProcess"/>
    <dgm:cxn modelId="{78C9F6D9-C23F-414F-A78F-BE2FAC4DB781}" type="presOf" srcId="{824E6027-4B7A-4AFD-B2E0-EBFBA1DA7F34}" destId="{7B24F159-310C-4DC5-B396-059B82F2B344}" srcOrd="1" destOrd="0" presId="urn:microsoft.com/office/officeart/2011/layout/CircleProcess"/>
    <dgm:cxn modelId="{6F396AE2-6852-4C8D-95F2-2C8F7DF0F4E3}" type="presOf" srcId="{D064EAB1-631D-4C34-9265-CD754F16E876}" destId="{3C15AC45-D7ED-402D-AFFF-1E57A2A87C45}" srcOrd="0" destOrd="0" presId="urn:microsoft.com/office/officeart/2011/layout/CircleProcess"/>
    <dgm:cxn modelId="{EE17B8E8-D51E-40B8-A469-AD02DB3002C1}" type="presParOf" srcId="{3C15AC45-D7ED-402D-AFFF-1E57A2A87C45}" destId="{5008D581-1A50-4388-9EC8-9849FB898A9F}" srcOrd="0" destOrd="0" presId="urn:microsoft.com/office/officeart/2011/layout/CircleProcess"/>
    <dgm:cxn modelId="{654C9F18-8112-47AF-85FA-4AE55A31C449}" type="presParOf" srcId="{5008D581-1A50-4388-9EC8-9849FB898A9F}" destId="{026ED1FD-C675-4B94-BC8A-9C87F913E2BA}" srcOrd="0" destOrd="0" presId="urn:microsoft.com/office/officeart/2011/layout/CircleProcess"/>
    <dgm:cxn modelId="{2ECAC03B-0531-45C7-9DE0-276909C610A7}" type="presParOf" srcId="{3C15AC45-D7ED-402D-AFFF-1E57A2A87C45}" destId="{0110AD58-0290-4BA4-AD77-6844DBDC8349}" srcOrd="1" destOrd="0" presId="urn:microsoft.com/office/officeart/2011/layout/CircleProcess"/>
    <dgm:cxn modelId="{2D974900-4685-4F6C-B392-BD7BA93ADA74}" type="presParOf" srcId="{0110AD58-0290-4BA4-AD77-6844DBDC8349}" destId="{EC4F4E74-13A2-4405-B7E4-2A972263F44D}" srcOrd="0" destOrd="0" presId="urn:microsoft.com/office/officeart/2011/layout/CircleProcess"/>
    <dgm:cxn modelId="{FED34069-D1AB-4DAD-AE93-976D3F4ED0BE}" type="presParOf" srcId="{3C15AC45-D7ED-402D-AFFF-1E57A2A87C45}" destId="{8A81C362-B69F-4EBF-A8CF-E55BB6465C1E}" srcOrd="2" destOrd="0" presId="urn:microsoft.com/office/officeart/2011/layout/CircleProcess"/>
    <dgm:cxn modelId="{1159B14A-0472-4E3D-8714-73C4F1B67412}" type="presParOf" srcId="{3C15AC45-D7ED-402D-AFFF-1E57A2A87C45}" destId="{FBB5F426-8DF8-4305-824B-F2D75CDD9AE3}" srcOrd="3" destOrd="0" presId="urn:microsoft.com/office/officeart/2011/layout/CircleProcess"/>
    <dgm:cxn modelId="{F8C4FA6B-9398-4107-98C4-DA739D0ED22B}" type="presParOf" srcId="{FBB5F426-8DF8-4305-824B-F2D75CDD9AE3}" destId="{4576E6D3-EA45-4FC9-AD50-19F7537A4AD7}" srcOrd="0" destOrd="0" presId="urn:microsoft.com/office/officeart/2011/layout/CircleProcess"/>
    <dgm:cxn modelId="{8958A578-E3F1-4D51-8A17-1C372F477B1F}" type="presParOf" srcId="{3C15AC45-D7ED-402D-AFFF-1E57A2A87C45}" destId="{DFFE8BEC-EBB5-48A9-ABCC-EA2925209A99}" srcOrd="4" destOrd="0" presId="urn:microsoft.com/office/officeart/2011/layout/CircleProcess"/>
    <dgm:cxn modelId="{0B4EE41C-C985-4BA4-AC7F-C4B40F7A1207}" type="presParOf" srcId="{DFFE8BEC-EBB5-48A9-ABCC-EA2925209A99}" destId="{EA30BAB8-83FF-4EF3-8877-E4FF00DAFBD0}" srcOrd="0" destOrd="0" presId="urn:microsoft.com/office/officeart/2011/layout/CircleProcess"/>
    <dgm:cxn modelId="{D48E8456-A8E4-442A-9103-7DAE46CAFA41}" type="presParOf" srcId="{3C15AC45-D7ED-402D-AFFF-1E57A2A87C45}" destId="{0448E9B0-39FD-4B22-B72C-A30DF48EF43E}" srcOrd="5" destOrd="0" presId="urn:microsoft.com/office/officeart/2011/layout/CircleProcess"/>
    <dgm:cxn modelId="{46C1F349-5F23-4ED6-89BF-D730F23BDB39}" type="presParOf" srcId="{3C15AC45-D7ED-402D-AFFF-1E57A2A87C45}" destId="{191CB985-F307-43A6-95A1-E3AD4FAF9D7D}" srcOrd="6" destOrd="0" presId="urn:microsoft.com/office/officeart/2011/layout/CircleProcess"/>
    <dgm:cxn modelId="{A64DBA9A-CC2F-4976-84B0-D7F541EE89EC}" type="presParOf" srcId="{191CB985-F307-43A6-95A1-E3AD4FAF9D7D}" destId="{C7A68079-8B6C-43DC-881D-3248967F58FE}" srcOrd="0" destOrd="0" presId="urn:microsoft.com/office/officeart/2011/layout/CircleProcess"/>
    <dgm:cxn modelId="{EF5CE60B-E071-486E-8207-0EBC6102A514}" type="presParOf" srcId="{3C15AC45-D7ED-402D-AFFF-1E57A2A87C45}" destId="{3C9C6260-5DA1-4271-A68E-64C44DE619FA}" srcOrd="7" destOrd="0" presId="urn:microsoft.com/office/officeart/2011/layout/CircleProcess"/>
    <dgm:cxn modelId="{3D914316-2E12-43AE-A9DD-C2FA872B7D69}" type="presParOf" srcId="{3C9C6260-5DA1-4271-A68E-64C44DE619FA}" destId="{928AC006-553A-437B-A54C-54030CBEDB47}" srcOrd="0" destOrd="0" presId="urn:microsoft.com/office/officeart/2011/layout/CircleProcess"/>
    <dgm:cxn modelId="{79899F54-BC08-491A-B287-5E1E5D96B40C}" type="presParOf" srcId="{3C15AC45-D7ED-402D-AFFF-1E57A2A87C45}" destId="{AD86DA3A-AFD2-4D10-A47A-927E372B55DD}" srcOrd="8" destOrd="0" presId="urn:microsoft.com/office/officeart/2011/layout/CircleProcess"/>
    <dgm:cxn modelId="{FDE20208-FA6E-4380-B7B5-ECE5092B0D91}" type="presParOf" srcId="{3C15AC45-D7ED-402D-AFFF-1E57A2A87C45}" destId="{C9CEBD2D-FE9E-418F-9998-5AE81446EBC3}" srcOrd="9" destOrd="0" presId="urn:microsoft.com/office/officeart/2011/layout/CircleProcess"/>
    <dgm:cxn modelId="{2CFF3063-BDC7-4E37-B849-A3B083812203}" type="presParOf" srcId="{C9CEBD2D-FE9E-418F-9998-5AE81446EBC3}" destId="{4096BBE8-B37A-4C8D-8234-AB54F539D26A}" srcOrd="0" destOrd="0" presId="urn:microsoft.com/office/officeart/2011/layout/CircleProcess"/>
    <dgm:cxn modelId="{B3335193-D111-4ADF-AE43-7BF36FAA28DF}" type="presParOf" srcId="{3C15AC45-D7ED-402D-AFFF-1E57A2A87C45}" destId="{454E029D-0A71-4218-8934-7E9073094AAE}" srcOrd="10" destOrd="0" presId="urn:microsoft.com/office/officeart/2011/layout/CircleProcess"/>
    <dgm:cxn modelId="{411F2D1B-708A-4B57-83FD-9E47BA424DEC}" type="presParOf" srcId="{454E029D-0A71-4218-8934-7E9073094AAE}" destId="{A6F469A0-84F0-4AD1-BFCD-C6AA2D031065}" srcOrd="0" destOrd="0" presId="urn:microsoft.com/office/officeart/2011/layout/CircleProcess"/>
    <dgm:cxn modelId="{38C2D8C2-797C-49B5-9DFE-DB369B7D4189}" type="presParOf" srcId="{3C15AC45-D7ED-402D-AFFF-1E57A2A87C45}" destId="{7B24F159-310C-4DC5-B396-059B82F2B344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ED1FD-C675-4B94-BC8A-9C87F913E2BA}">
      <dsp:nvSpPr>
        <dsp:cNvPr id="0" name=""/>
        <dsp:cNvSpPr/>
      </dsp:nvSpPr>
      <dsp:spPr>
        <a:xfrm>
          <a:off x="8517352" y="897869"/>
          <a:ext cx="2378753" cy="237887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C4F4E74-13A2-4405-B7E4-2A972263F44D}">
      <dsp:nvSpPr>
        <dsp:cNvPr id="0" name=""/>
        <dsp:cNvSpPr/>
      </dsp:nvSpPr>
      <dsp:spPr>
        <a:xfrm>
          <a:off x="8596915" y="977179"/>
          <a:ext cx="2220645" cy="22202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citations</a:t>
          </a:r>
          <a:r>
            <a:rPr lang="en-US" sz="1600" kern="1200" dirty="0"/>
            <a:t> for findability and academic credit</a:t>
          </a:r>
        </a:p>
      </dsp:txBody>
      <dsp:txXfrm>
        <a:off x="8914150" y="1294418"/>
        <a:ext cx="1586175" cy="1585777"/>
      </dsp:txXfrm>
    </dsp:sp>
    <dsp:sp modelId="{4576E6D3-EA45-4FC9-AD50-19F7537A4AD7}">
      <dsp:nvSpPr>
        <dsp:cNvPr id="0" name=""/>
        <dsp:cNvSpPr/>
      </dsp:nvSpPr>
      <dsp:spPr>
        <a:xfrm rot="2700000">
          <a:off x="6048815" y="897702"/>
          <a:ext cx="2378792" cy="2378792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30BAB8-83FF-4EF3-8877-E4FF00DAFBD0}">
      <dsp:nvSpPr>
        <dsp:cNvPr id="0" name=""/>
        <dsp:cNvSpPr/>
      </dsp:nvSpPr>
      <dsp:spPr>
        <a:xfrm>
          <a:off x="6138598" y="977179"/>
          <a:ext cx="2220645" cy="22202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Reliable, Persistent </a:t>
          </a:r>
          <a:r>
            <a:rPr lang="en-US" sz="1600" b="1" kern="1200" dirty="0"/>
            <a:t>Hosting</a:t>
          </a:r>
          <a:endParaRPr lang="en-US" sz="1600" kern="1200" dirty="0"/>
        </a:p>
      </dsp:txBody>
      <dsp:txXfrm>
        <a:off x="6455833" y="1294418"/>
        <a:ext cx="1586175" cy="1585777"/>
      </dsp:txXfrm>
    </dsp:sp>
    <dsp:sp modelId="{C7A68079-8B6C-43DC-881D-3248967F58FE}">
      <dsp:nvSpPr>
        <dsp:cNvPr id="0" name=""/>
        <dsp:cNvSpPr/>
      </dsp:nvSpPr>
      <dsp:spPr>
        <a:xfrm rot="2700000">
          <a:off x="3600698" y="897702"/>
          <a:ext cx="2378792" cy="2378792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8AC006-553A-437B-A54C-54030CBEDB47}">
      <dsp:nvSpPr>
        <dsp:cNvPr id="0" name=""/>
        <dsp:cNvSpPr/>
      </dsp:nvSpPr>
      <dsp:spPr>
        <a:xfrm>
          <a:off x="3680281" y="977179"/>
          <a:ext cx="2220645" cy="22202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Live </a:t>
          </a:r>
          <a:r>
            <a:rPr lang="en-US" sz="1600" b="1" kern="1200" dirty="0"/>
            <a:t>Submission Support </a:t>
          </a:r>
          <a:r>
            <a:rPr lang="en-US" sz="1600" kern="1200" dirty="0"/>
            <a:t>from beginning to end.</a:t>
          </a:r>
        </a:p>
      </dsp:txBody>
      <dsp:txXfrm>
        <a:off x="3997517" y="1294418"/>
        <a:ext cx="1586175" cy="1585777"/>
      </dsp:txXfrm>
    </dsp:sp>
    <dsp:sp modelId="{4096BBE8-B37A-4C8D-8234-AB54F539D26A}">
      <dsp:nvSpPr>
        <dsp:cNvPr id="0" name=""/>
        <dsp:cNvSpPr/>
      </dsp:nvSpPr>
      <dsp:spPr>
        <a:xfrm rot="2700000">
          <a:off x="1142381" y="897702"/>
          <a:ext cx="2378792" cy="2378792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F469A0-84F0-4AD1-BFCD-C6AA2D031065}">
      <dsp:nvSpPr>
        <dsp:cNvPr id="0" name=""/>
        <dsp:cNvSpPr/>
      </dsp:nvSpPr>
      <dsp:spPr>
        <a:xfrm>
          <a:off x="1221965" y="977179"/>
          <a:ext cx="2220645" cy="22202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De-identification</a:t>
          </a:r>
          <a:r>
            <a:rPr lang="en-US" sz="1600" kern="1200" dirty="0"/>
            <a:t> and Quality Assurance Process.</a:t>
          </a:r>
        </a:p>
      </dsp:txBody>
      <dsp:txXfrm>
        <a:off x="1539200" y="1294418"/>
        <a:ext cx="1586175" cy="1585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F10F6EE-F1C6-40F7-B270-54FB0CD3B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1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0525" y="685800"/>
            <a:ext cx="622935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34D23AD-E538-4E71-9BEF-0816F0B795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01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D23AD-E538-4E71-9BEF-0816F0B795E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3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D23AD-E538-4E71-9BEF-0816F0B795E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7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BB22C-FCF6-47CA-BCE6-0C4B056BBC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83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D23AD-E538-4E71-9BEF-0816F0B79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1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7F43D-041E-4FB1-B280-D0287A3829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B4A7020B-F199-9A4D-9275-169CF0026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4E07E87-00DD-2347-B6F0-FE7C62873E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6059" y="348814"/>
            <a:ext cx="2717974" cy="1484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C5CBBB-15BA-3DDE-FBA7-D1A7D9F2F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88" y="2472041"/>
            <a:ext cx="7800792" cy="1874491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63D425F-2B10-F182-D9FC-EC92C55A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287" y="4645734"/>
            <a:ext cx="4751539" cy="137928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09220-5ACF-CF5C-E8C0-63D8D071B0B1}"/>
              </a:ext>
            </a:extLst>
          </p:cNvPr>
          <p:cNvSpPr txBox="1"/>
          <p:nvPr userDrawn="1"/>
        </p:nvSpPr>
        <p:spPr>
          <a:xfrm>
            <a:off x="459288" y="6393111"/>
            <a:ext cx="3661776" cy="2539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SPONSORED BY THE NATIONAL CANCER INSTITUTE</a:t>
            </a:r>
          </a:p>
        </p:txBody>
      </p:sp>
    </p:spTree>
    <p:extLst>
      <p:ext uri="{BB962C8B-B14F-4D97-AF65-F5344CB8AC3E}">
        <p14:creationId xmlns:p14="http://schemas.microsoft.com/office/powerpoint/2010/main" val="138465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7"/>
            <a:ext cx="10184312" cy="6917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ADAD36-C408-3BB6-BFA7-8B33BCD4DF1E}"/>
              </a:ext>
            </a:extLst>
          </p:cNvPr>
          <p:cNvCxnSpPr>
            <a:cxnSpLocks/>
          </p:cNvCxnSpPr>
          <p:nvPr userDrawn="1"/>
        </p:nvCxnSpPr>
        <p:spPr>
          <a:xfrm>
            <a:off x="1691013" y="1005315"/>
            <a:ext cx="10129652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E696DF3-C0FC-10CE-7476-CE778C1BA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0" y="0"/>
            <a:ext cx="1719944" cy="16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8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A8E97-6D4C-5A42-9593-BB2CD0D63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0" y="0"/>
            <a:ext cx="1719944" cy="16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39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Light (shal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F47F05-F565-6A2A-7112-A50C5D8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80" y="193821"/>
            <a:ext cx="10819393" cy="72904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8DA98F-70F6-6A2D-DA5F-2C80738BC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3" y="1422400"/>
            <a:ext cx="11536471" cy="5063067"/>
          </a:xfrm>
        </p:spPr>
        <p:txBody>
          <a:bodyPr/>
          <a:lstStyle>
            <a:lvl1pPr marL="295275" indent="-284163">
              <a:buClr>
                <a:srgbClr val="4E9DB5"/>
              </a:buClr>
              <a:buFontTx/>
              <a:buBlip>
                <a:blip r:embed="rId2"/>
              </a:buBlip>
              <a:tabLst/>
              <a:defRPr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chemeClr val="accent2"/>
              </a:buClr>
              <a:buFontTx/>
              <a:buBlip>
                <a:blip r:embed="rId3"/>
              </a:buBlip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E03F5-00B4-7E26-E600-AD6993A32113}"/>
              </a:ext>
            </a:extLst>
          </p:cNvPr>
          <p:cNvCxnSpPr>
            <a:cxnSpLocks/>
          </p:cNvCxnSpPr>
          <p:nvPr userDrawn="1"/>
        </p:nvCxnSpPr>
        <p:spPr>
          <a:xfrm>
            <a:off x="711200" y="1035796"/>
            <a:ext cx="11164125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169E68-ACC5-C2A8-CE2C-44F7796D5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3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F47F05-F565-6A2A-7112-A50C5D8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80" y="193821"/>
            <a:ext cx="10819393" cy="72904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E03F5-00B4-7E26-E600-AD6993A32113}"/>
              </a:ext>
            </a:extLst>
          </p:cNvPr>
          <p:cNvCxnSpPr>
            <a:cxnSpLocks/>
          </p:cNvCxnSpPr>
          <p:nvPr userDrawn="1"/>
        </p:nvCxnSpPr>
        <p:spPr>
          <a:xfrm>
            <a:off x="711200" y="1035796"/>
            <a:ext cx="11164125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169E68-ACC5-C2A8-CE2C-44F7796D5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EC65F3-DA07-AA19-AD55-5D566CD1D67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0317" y="1286635"/>
            <a:ext cx="5197365" cy="5145696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ECEC-B7BF-B542-AA4F-1ACC213702F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4828" y="1286635"/>
            <a:ext cx="5197365" cy="5145696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>
                <a:tab pos="1541463" algn="l"/>
              </a:tabLs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2230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F47F05-F565-6A2A-7112-A50C5D8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80" y="193821"/>
            <a:ext cx="10819393" cy="72904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E03F5-00B4-7E26-E600-AD6993A32113}"/>
              </a:ext>
            </a:extLst>
          </p:cNvPr>
          <p:cNvCxnSpPr>
            <a:cxnSpLocks/>
          </p:cNvCxnSpPr>
          <p:nvPr userDrawn="1"/>
        </p:nvCxnSpPr>
        <p:spPr>
          <a:xfrm>
            <a:off x="711200" y="1035796"/>
            <a:ext cx="11164125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169E68-ACC5-C2A8-CE2C-44F7796D5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7A703-3435-DA82-DAD4-E6B9E3C0F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302818"/>
            <a:ext cx="6693074" cy="4874145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C22B881-8667-0A59-657D-8FF28DE068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325" y="1302819"/>
            <a:ext cx="4622800" cy="4874145"/>
          </a:xfr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41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and 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494A763-8B69-35A2-7843-E1C77AAE75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17326" y="1302818"/>
            <a:ext cx="6693074" cy="4874145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F47F05-F565-6A2A-7112-A50C5D8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80" y="193821"/>
            <a:ext cx="10819393" cy="72904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E03F5-00B4-7E26-E600-AD6993A32113}"/>
              </a:ext>
            </a:extLst>
          </p:cNvPr>
          <p:cNvCxnSpPr>
            <a:cxnSpLocks/>
          </p:cNvCxnSpPr>
          <p:nvPr userDrawn="1"/>
        </p:nvCxnSpPr>
        <p:spPr>
          <a:xfrm>
            <a:off x="711200" y="1035796"/>
            <a:ext cx="11164125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169E68-ACC5-C2A8-CE2C-44F7796D5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E8B9E6BF-220E-5570-739E-B8AB4AF490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51874" y="1302818"/>
            <a:ext cx="4622800" cy="4874145"/>
          </a:xfr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49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and No Conten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DB590A-92E2-771D-9B2E-AF828D24F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7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c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5EDB0E-9E14-FFAA-3024-AB7C427E0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346" t="51643" r="-10228" b="25807"/>
          <a:stretch/>
        </p:blipFill>
        <p:spPr>
          <a:xfrm>
            <a:off x="2082798" y="4512733"/>
            <a:ext cx="8314266" cy="2345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00BEA3-81B8-8875-2461-E558292A86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693" t="36664" r="-13881" b="18236"/>
          <a:stretch/>
        </p:blipFill>
        <p:spPr>
          <a:xfrm>
            <a:off x="2218266" y="-1"/>
            <a:ext cx="8314266" cy="46905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9989D5-8784-33E6-1EC3-58549198CD86}"/>
              </a:ext>
            </a:extLst>
          </p:cNvPr>
          <p:cNvSpPr/>
          <p:nvPr userDrawn="1"/>
        </p:nvSpPr>
        <p:spPr>
          <a:xfrm>
            <a:off x="1360812" y="1456267"/>
            <a:ext cx="10027403" cy="433493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676" y="1685449"/>
            <a:ext cx="9215363" cy="10430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483" y="2980188"/>
            <a:ext cx="9244358" cy="2489277"/>
          </a:xfrm>
        </p:spPr>
        <p:txBody>
          <a:bodyPr/>
          <a:lstStyle>
            <a:lvl1pPr marL="295275" indent="-284163">
              <a:buClr>
                <a:srgbClr val="4E9DB5"/>
              </a:buClr>
              <a:buFontTx/>
              <a:buBlip>
                <a:blip r:embed="rId3"/>
              </a:buBlip>
              <a:tabLst/>
              <a:defRPr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chemeClr val="accent2"/>
              </a:buClr>
              <a:buFontTx/>
              <a:buBlip>
                <a:blip r:embed="rId4"/>
              </a:buBlip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ADAD36-C408-3BB6-BFA7-8B33BCD4DF1E}"/>
              </a:ext>
            </a:extLst>
          </p:cNvPr>
          <p:cNvCxnSpPr>
            <a:cxnSpLocks/>
          </p:cNvCxnSpPr>
          <p:nvPr userDrawn="1"/>
        </p:nvCxnSpPr>
        <p:spPr>
          <a:xfrm>
            <a:off x="1817292" y="2744422"/>
            <a:ext cx="9165904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5AAE4C0-0D1E-FBC2-C0EB-95D41769F6D8}"/>
              </a:ext>
            </a:extLst>
          </p:cNvPr>
          <p:cNvSpPr/>
          <p:nvPr userDrawn="1"/>
        </p:nvSpPr>
        <p:spPr>
          <a:xfrm>
            <a:off x="412374" y="417847"/>
            <a:ext cx="1476213" cy="1476213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05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B0F18-A6D2-E642-9793-699ADB43F1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387A4-6DA5-A94E-AEFF-87798E1DE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</a:blip>
          <a:srcRect b="5315"/>
          <a:stretch/>
        </p:blipFill>
        <p:spPr>
          <a:xfrm>
            <a:off x="490330" y="331305"/>
            <a:ext cx="6612835" cy="6526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8B45A-3A2B-8D46-BB74-FDA7226BB3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b="15672"/>
          <a:stretch/>
        </p:blipFill>
        <p:spPr>
          <a:xfrm>
            <a:off x="0" y="3219614"/>
            <a:ext cx="12192000" cy="118010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9B76-0AC2-8545-B342-B585651C7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0922" y="4589463"/>
            <a:ext cx="9359624" cy="1500187"/>
          </a:xfrm>
        </p:spPr>
        <p:txBody>
          <a:bodyPr lIns="0" rIns="0">
            <a:normAutofit/>
          </a:bodyPr>
          <a:lstStyle>
            <a:lvl1pPr marL="0" indent="0"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2466F-F8A0-CD45-832F-8479B3464C58}"/>
              </a:ext>
            </a:extLst>
          </p:cNvPr>
          <p:cNvSpPr/>
          <p:nvPr userDrawn="1"/>
        </p:nvSpPr>
        <p:spPr>
          <a:xfrm>
            <a:off x="1908313" y="2981739"/>
            <a:ext cx="10548730" cy="1272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B9E7BA-586C-584B-B211-BD6F846339ED}"/>
              </a:ext>
            </a:extLst>
          </p:cNvPr>
          <p:cNvSpPr/>
          <p:nvPr userDrawn="1"/>
        </p:nvSpPr>
        <p:spPr>
          <a:xfrm>
            <a:off x="2160104" y="2213113"/>
            <a:ext cx="10031896" cy="1802294"/>
          </a:xfrm>
          <a:prstGeom prst="rect">
            <a:avLst/>
          </a:prstGeom>
          <a:solidFill>
            <a:srgbClr val="296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F32D-CD3C-9246-9A76-BCB2775A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641" y="2491408"/>
            <a:ext cx="9350820" cy="1245705"/>
          </a:xfrm>
        </p:spPr>
        <p:txBody>
          <a:bodyPr lIns="0" rIns="0" anchor="b">
            <a:normAutofit/>
          </a:bodyPr>
          <a:lstStyle>
            <a:lvl1pPr>
              <a:defRPr sz="3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236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B0F18-A6D2-E642-9793-699ADB43F1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387A4-6DA5-A94E-AEFF-87798E1DE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</a:blip>
          <a:srcRect t="-1" r="13796" b="35904"/>
          <a:stretch/>
        </p:blipFill>
        <p:spPr>
          <a:xfrm rot="807970">
            <a:off x="6263052" y="3157516"/>
            <a:ext cx="5700482" cy="4418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8B45A-3A2B-8D46-BB74-FDA7226BB3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b="15672"/>
          <a:stretch/>
        </p:blipFill>
        <p:spPr>
          <a:xfrm>
            <a:off x="0" y="1786740"/>
            <a:ext cx="12192000" cy="118010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9B76-0AC2-8545-B342-B585651C7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99" y="3156589"/>
            <a:ext cx="6526063" cy="1500187"/>
          </a:xfrm>
        </p:spPr>
        <p:txBody>
          <a:bodyPr lIns="0" rIns="0">
            <a:normAutofit/>
          </a:bodyPr>
          <a:lstStyle>
            <a:lvl1pPr marL="0" indent="0"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2466F-F8A0-CD45-832F-8479B3464C58}"/>
              </a:ext>
            </a:extLst>
          </p:cNvPr>
          <p:cNvSpPr/>
          <p:nvPr userDrawn="1"/>
        </p:nvSpPr>
        <p:spPr>
          <a:xfrm>
            <a:off x="371061" y="1548865"/>
            <a:ext cx="12138992" cy="1272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B9E7BA-586C-584B-B211-BD6F846339ED}"/>
              </a:ext>
            </a:extLst>
          </p:cNvPr>
          <p:cNvSpPr/>
          <p:nvPr userDrawn="1"/>
        </p:nvSpPr>
        <p:spPr>
          <a:xfrm>
            <a:off x="556590" y="780239"/>
            <a:ext cx="10972801" cy="1802294"/>
          </a:xfrm>
          <a:prstGeom prst="rect">
            <a:avLst/>
          </a:prstGeom>
          <a:solidFill>
            <a:srgbClr val="296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6B7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F32D-CD3C-9246-9A76-BCB2775A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17" y="1058534"/>
            <a:ext cx="10496499" cy="1245705"/>
          </a:xfrm>
        </p:spPr>
        <p:txBody>
          <a:bodyPr lIns="0" rIns="0" anchor="b">
            <a:normAutofit/>
          </a:bodyPr>
          <a:lstStyle>
            <a:lvl1pPr>
              <a:defRPr sz="2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522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3" y="1825625"/>
            <a:ext cx="11536471" cy="4351338"/>
          </a:xfrm>
        </p:spPr>
        <p:txBody>
          <a:bodyPr/>
          <a:lstStyle>
            <a:lvl1pPr marL="295275" indent="-284163">
              <a:buClr>
                <a:srgbClr val="4E9DB5"/>
              </a:buClr>
              <a:buFontTx/>
              <a:buBlip>
                <a:blip r:embed="rId2"/>
              </a:buBlip>
              <a:tabLst/>
              <a:defRPr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chemeClr val="accent2"/>
              </a:buClr>
              <a:buFontTx/>
              <a:buBlip>
                <a:blip r:embed="rId3"/>
              </a:buBlip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9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8A2CAB-DA71-083B-5094-4817F06DD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346" t="51643" r="-10228" b="25807"/>
          <a:stretch/>
        </p:blipFill>
        <p:spPr>
          <a:xfrm>
            <a:off x="2282936" y="4512733"/>
            <a:ext cx="8314266" cy="2345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A33E0-1E71-7DC7-95DC-DF661BAB87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693" t="36664" r="-13881" b="18236"/>
          <a:stretch/>
        </p:blipFill>
        <p:spPr>
          <a:xfrm>
            <a:off x="2218266" y="-1"/>
            <a:ext cx="8314266" cy="4690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B9E7BA-586C-584B-B211-BD6F846339ED}"/>
              </a:ext>
            </a:extLst>
          </p:cNvPr>
          <p:cNvSpPr/>
          <p:nvPr userDrawn="1"/>
        </p:nvSpPr>
        <p:spPr>
          <a:xfrm>
            <a:off x="1564342" y="2294753"/>
            <a:ext cx="10627658" cy="3336026"/>
          </a:xfrm>
          <a:prstGeom prst="rect">
            <a:avLst/>
          </a:prstGeom>
          <a:solidFill>
            <a:schemeClr val="bg1"/>
          </a:solidFill>
          <a:ln w="76200">
            <a:solidFill>
              <a:srgbClr val="296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1EE8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5854DA-022A-E784-5627-F04EE430E706}"/>
              </a:ext>
            </a:extLst>
          </p:cNvPr>
          <p:cNvSpPr/>
          <p:nvPr userDrawn="1"/>
        </p:nvSpPr>
        <p:spPr>
          <a:xfrm>
            <a:off x="1600201" y="2333920"/>
            <a:ext cx="10671463" cy="32539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1EE8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F32D-CD3C-9246-9A76-BCB2775A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252" y="2491408"/>
            <a:ext cx="9768653" cy="1245705"/>
          </a:xfrm>
        </p:spPr>
        <p:txBody>
          <a:bodyPr lIns="0" rIns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9B76-0AC2-8545-B342-B585651C7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534" y="4195017"/>
            <a:ext cx="9777850" cy="1040372"/>
          </a:xfrm>
        </p:spPr>
        <p:txBody>
          <a:bodyPr lIns="0" rIns="0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4A4058-F552-4BEC-1FBF-FFE1A192631F}"/>
              </a:ext>
            </a:extLst>
          </p:cNvPr>
          <p:cNvCxnSpPr>
            <a:cxnSpLocks/>
          </p:cNvCxnSpPr>
          <p:nvPr userDrawn="1"/>
        </p:nvCxnSpPr>
        <p:spPr>
          <a:xfrm>
            <a:off x="0" y="3886945"/>
            <a:ext cx="12192000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45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2E2466-4B50-2B4B-A542-077D7A0215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437AEFB-1D88-A640-B4D3-201DD5090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56067" y="842432"/>
            <a:ext cx="3479866" cy="1900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3530E9-59EA-CA4A-8943-0F10715F94EB}"/>
              </a:ext>
            </a:extLst>
          </p:cNvPr>
          <p:cNvSpPr txBox="1"/>
          <p:nvPr userDrawn="1"/>
        </p:nvSpPr>
        <p:spPr>
          <a:xfrm>
            <a:off x="4625565" y="3157148"/>
            <a:ext cx="2940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frederick.cancer.gov</a:t>
            </a:r>
            <a:endParaRPr lang="en-US" sz="2400" kern="1200">
              <a:solidFill>
                <a:schemeClr val="bg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DB3D0-74FC-A140-B898-2E38B67D8618}"/>
              </a:ext>
            </a:extLst>
          </p:cNvPr>
          <p:cNvSpPr txBox="1"/>
          <p:nvPr userDrawn="1"/>
        </p:nvSpPr>
        <p:spPr>
          <a:xfrm>
            <a:off x="3202516" y="4032762"/>
            <a:ext cx="5786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Frederick National Laboratory for Cancer Research is government owned</a:t>
            </a:r>
          </a:p>
          <a:p>
            <a:pPr algn="ctr"/>
            <a:r>
              <a:rPr lang="en-US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and contractor operated on behalf of the National Cancer Institute.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53FACC-C369-9146-933B-A3AFF00FE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14801" y="4969931"/>
            <a:ext cx="3962399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81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968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215903"/>
            <a:ext cx="10887456" cy="622837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733" baseline="0">
                <a:solidFill>
                  <a:srgbClr val="123E57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58368" y="1426633"/>
            <a:ext cx="1088745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64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215903"/>
            <a:ext cx="10887456" cy="88899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733" baseline="0">
                <a:solidFill>
                  <a:srgbClr val="123E57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1529488" y="6486144"/>
            <a:ext cx="410633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333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333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333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86144"/>
            <a:ext cx="2555851" cy="2438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2400" y="1206204"/>
            <a:ext cx="11811000" cy="0"/>
          </a:xfrm>
          <a:prstGeom prst="line">
            <a:avLst/>
          </a:prstGeom>
          <a:ln w="31750"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1104900"/>
            <a:ext cx="109728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83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983A-ADCB-43A4-AE1D-9E4EBB5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3CD0D-E4F1-4B52-AC6E-8CF7A183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7FD6-3AA6-425A-AC04-3BC0EAB2D5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B820C-AF32-48EE-92F8-41AC91F3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774FB-8CF9-4827-B88D-CD6E5310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4CB4-5900-4D2D-9FE5-4DC1A44F9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879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15546"/>
            <a:ext cx="10887456" cy="423193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rgbClr val="123E57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6067978" y="1426633"/>
            <a:ext cx="5477849" cy="480060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658372" y="1426633"/>
            <a:ext cx="5196417" cy="48006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491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— Footer">
  <p:cSld name="One Column — Foot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>
            <a:spLocks noGrp="1"/>
          </p:cNvSpPr>
          <p:nvPr>
            <p:ph type="title"/>
          </p:nvPr>
        </p:nvSpPr>
        <p:spPr>
          <a:xfrm>
            <a:off x="658368" y="415546"/>
            <a:ext cx="10887456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E57"/>
              </a:buClr>
              <a:buSzPts val="2400"/>
              <a:buFont typeface="Calibri"/>
              <a:buNone/>
              <a:defRPr sz="3200">
                <a:solidFill>
                  <a:srgbClr val="123E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body" idx="1"/>
          </p:nvPr>
        </p:nvSpPr>
        <p:spPr>
          <a:xfrm>
            <a:off x="658368" y="1426633"/>
            <a:ext cx="10887456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529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47937"/>
          </a:xfrm>
        </p:spPr>
        <p:txBody>
          <a:bodyPr/>
          <a:lstStyle>
            <a:lvl1pPr marL="455613" indent="-455613">
              <a:buClr>
                <a:srgbClr val="9AD100"/>
              </a:buClr>
              <a:buFont typeface="Wingdings" panose="05000000000000000000" pitchFamily="2" charset="2"/>
              <a:buChar char="§"/>
              <a:defRPr sz="3200">
                <a:solidFill>
                  <a:srgbClr val="381C4D"/>
                </a:solidFill>
              </a:defRPr>
            </a:lvl1pPr>
            <a:lvl2pPr marL="989013" indent="-379413">
              <a:buClr>
                <a:srgbClr val="9AD100"/>
              </a:buClr>
              <a:buFont typeface="Courier New" panose="02070309020205020404" pitchFamily="49" charset="0"/>
              <a:buChar char="o"/>
              <a:defRPr sz="2800">
                <a:solidFill>
                  <a:srgbClr val="381C4D"/>
                </a:solidFill>
              </a:defRPr>
            </a:lvl2pPr>
            <a:lvl3pPr marL="1522413" indent="-303213">
              <a:buClr>
                <a:srgbClr val="9AD100"/>
              </a:buClr>
              <a:buFont typeface="Wingdings" panose="05000000000000000000" pitchFamily="2" charset="2"/>
              <a:buChar char="§"/>
              <a:defRPr sz="2400">
                <a:solidFill>
                  <a:srgbClr val="381C4D"/>
                </a:solidFill>
              </a:defRPr>
            </a:lvl3pPr>
            <a:lvl4pPr marL="2132013" indent="-303213">
              <a:buClr>
                <a:srgbClr val="9AD100"/>
              </a:buClr>
              <a:buFont typeface="Courier New" panose="02070309020205020404" pitchFamily="49" charset="0"/>
              <a:buChar char="o"/>
              <a:defRPr sz="2000">
                <a:solidFill>
                  <a:srgbClr val="381C4D"/>
                </a:solidFill>
              </a:defRPr>
            </a:lvl4pPr>
            <a:lvl5pPr marL="2741613" indent="-303213">
              <a:buClr>
                <a:srgbClr val="9AD100"/>
              </a:buClr>
              <a:buFont typeface="Wingdings" panose="05000000000000000000" pitchFamily="2" charset="2"/>
              <a:buChar char="§"/>
              <a:defRPr sz="1800">
                <a:solidFill>
                  <a:srgbClr val="381C4D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788C75A-8B38-447C-801E-3C16E90D3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759" y="227013"/>
            <a:ext cx="11036371" cy="1143000"/>
          </a:xfrm>
        </p:spPr>
        <p:txBody>
          <a:bodyPr/>
          <a:lstStyle>
            <a:lvl1pPr>
              <a:defRPr sz="4000" b="0">
                <a:solidFill>
                  <a:srgbClr val="381C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875D6-07B4-4A49-AB7D-28BB5496FFB6}"/>
              </a:ext>
            </a:extLst>
          </p:cNvPr>
          <p:cNvSpPr/>
          <p:nvPr userDrawn="1"/>
        </p:nvSpPr>
        <p:spPr>
          <a:xfrm>
            <a:off x="455007" y="509091"/>
            <a:ext cx="45719" cy="573947"/>
          </a:xfrm>
          <a:prstGeom prst="rect">
            <a:avLst/>
          </a:prstGeom>
          <a:solidFill>
            <a:srgbClr val="9AD100"/>
          </a:solidFill>
          <a:ln>
            <a:solidFill>
              <a:srgbClr val="9AD1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3B3EC35-BB46-4D82-9362-BF241BD1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50" y="6400979"/>
            <a:ext cx="2960754" cy="312196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381C4D"/>
                </a:solidFill>
              </a:defRPr>
            </a:lvl1pPr>
          </a:lstStyle>
          <a:p>
            <a:pPr>
              <a:defRPr/>
            </a:pPr>
            <a:r>
              <a:rPr lang="en-US" dirty="0"/>
              <a:t>SIIM.ORG | #CMIMI21 | @</a:t>
            </a:r>
            <a:r>
              <a:rPr lang="en-US" dirty="0" err="1"/>
              <a:t>SIIM_Tweets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A5A756-5F95-465B-9371-CA677D74F4ED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61330" y="1600200"/>
            <a:ext cx="5384800" cy="4547937"/>
          </a:xfrm>
        </p:spPr>
        <p:txBody>
          <a:bodyPr/>
          <a:lstStyle>
            <a:lvl1pPr marL="455613" indent="-455613">
              <a:buClr>
                <a:srgbClr val="9AD100"/>
              </a:buClr>
              <a:buFont typeface="Wingdings" panose="05000000000000000000" pitchFamily="2" charset="2"/>
              <a:buChar char="§"/>
              <a:defRPr sz="3200">
                <a:solidFill>
                  <a:srgbClr val="381C4D"/>
                </a:solidFill>
              </a:defRPr>
            </a:lvl1pPr>
            <a:lvl2pPr marL="989013" indent="-379413">
              <a:buClr>
                <a:srgbClr val="9AD100"/>
              </a:buClr>
              <a:buFont typeface="Courier New" panose="02070309020205020404" pitchFamily="49" charset="0"/>
              <a:buChar char="o"/>
              <a:defRPr sz="2800">
                <a:solidFill>
                  <a:srgbClr val="381C4D"/>
                </a:solidFill>
              </a:defRPr>
            </a:lvl2pPr>
            <a:lvl3pPr marL="1522413" indent="-303213">
              <a:buClr>
                <a:srgbClr val="9AD100"/>
              </a:buClr>
              <a:buFont typeface="Wingdings" panose="05000000000000000000" pitchFamily="2" charset="2"/>
              <a:buChar char="§"/>
              <a:defRPr sz="2400">
                <a:solidFill>
                  <a:srgbClr val="381C4D"/>
                </a:solidFill>
              </a:defRPr>
            </a:lvl3pPr>
            <a:lvl4pPr marL="2132013" indent="-303213">
              <a:buClr>
                <a:srgbClr val="9AD100"/>
              </a:buClr>
              <a:buFont typeface="Courier New" panose="02070309020205020404" pitchFamily="49" charset="0"/>
              <a:buChar char="o"/>
              <a:defRPr sz="2000">
                <a:solidFill>
                  <a:srgbClr val="381C4D"/>
                </a:solidFill>
              </a:defRPr>
            </a:lvl4pPr>
            <a:lvl5pPr marL="2741613" indent="-303213">
              <a:buClr>
                <a:srgbClr val="9AD100"/>
              </a:buClr>
              <a:buFont typeface="Wingdings" panose="05000000000000000000" pitchFamily="2" charset="2"/>
              <a:buChar char="§"/>
              <a:defRPr sz="1800">
                <a:solidFill>
                  <a:srgbClr val="381C4D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1F91C57-7FA9-C542-8DA7-A65ADD7B50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46" y="6182602"/>
            <a:ext cx="902806" cy="6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5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7864829-7593-4A12-A98A-63583E17EB7F}"/>
              </a:ext>
            </a:extLst>
          </p:cNvPr>
          <p:cNvSpPr/>
          <p:nvPr userDrawn="1"/>
        </p:nvSpPr>
        <p:spPr>
          <a:xfrm>
            <a:off x="10350611" y="-3"/>
            <a:ext cx="1719724" cy="1522591"/>
          </a:xfrm>
          <a:prstGeom prst="ellipse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60CCF5-DFF3-49C5-8CAB-8177E0D91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760" y="227013"/>
            <a:ext cx="10972482" cy="1143000"/>
          </a:xfrm>
        </p:spPr>
        <p:txBody>
          <a:bodyPr/>
          <a:lstStyle>
            <a:lvl1pPr>
              <a:defRPr sz="4000" b="0">
                <a:solidFill>
                  <a:srgbClr val="381C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E89945-CB69-4CD1-8378-891FFDE6FA75}"/>
              </a:ext>
            </a:extLst>
          </p:cNvPr>
          <p:cNvSpPr/>
          <p:nvPr userDrawn="1"/>
        </p:nvSpPr>
        <p:spPr>
          <a:xfrm>
            <a:off x="455007" y="509091"/>
            <a:ext cx="45719" cy="573947"/>
          </a:xfrm>
          <a:prstGeom prst="rect">
            <a:avLst/>
          </a:prstGeom>
          <a:solidFill>
            <a:srgbClr val="9AD100"/>
          </a:solidFill>
          <a:ln>
            <a:solidFill>
              <a:srgbClr val="9AD1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2957395-102E-42DC-BF9F-5782544A732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760" y="1600202"/>
            <a:ext cx="10972482" cy="442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>
            <a:lvl1pPr>
              <a:buClr>
                <a:srgbClr val="9AD100"/>
              </a:buClr>
              <a:defRPr>
                <a:solidFill>
                  <a:srgbClr val="381C4D"/>
                </a:solidFill>
              </a:defRPr>
            </a:lvl1pPr>
            <a:lvl2pPr>
              <a:buClr>
                <a:srgbClr val="9AD100"/>
              </a:buClr>
              <a:defRPr>
                <a:solidFill>
                  <a:srgbClr val="381C4D"/>
                </a:solidFill>
              </a:defRPr>
            </a:lvl2pPr>
            <a:lvl3pPr>
              <a:buClr>
                <a:srgbClr val="9AD100"/>
              </a:buClr>
              <a:defRPr>
                <a:solidFill>
                  <a:srgbClr val="381C4D"/>
                </a:solidFill>
              </a:defRPr>
            </a:lvl3pPr>
            <a:lvl4pPr>
              <a:buClr>
                <a:srgbClr val="9AD100"/>
              </a:buClr>
              <a:defRPr>
                <a:solidFill>
                  <a:srgbClr val="381C4D"/>
                </a:solidFill>
              </a:defRPr>
            </a:lvl4pPr>
            <a:lvl5pPr>
              <a:buClr>
                <a:srgbClr val="9AD100"/>
              </a:buClr>
              <a:defRPr>
                <a:solidFill>
                  <a:srgbClr val="381C4D"/>
                </a:solidFill>
              </a:defRPr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927FB9-2D50-4D77-B164-29FEE251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50" y="6400979"/>
            <a:ext cx="2960754" cy="312196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381C4D"/>
                </a:solidFill>
              </a:defRPr>
            </a:lvl1pPr>
          </a:lstStyle>
          <a:p>
            <a:pPr>
              <a:defRPr/>
            </a:pPr>
            <a:r>
              <a:rPr lang="en-US" dirty="0"/>
              <a:t>SIIM.ORG | #CMIMI21 | @</a:t>
            </a:r>
            <a:r>
              <a:rPr lang="en-US" dirty="0" err="1"/>
              <a:t>SIIM_Tweets</a:t>
            </a:r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29DED70-EB9A-7B4B-A221-380E86F56A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46" y="6182602"/>
            <a:ext cx="902806" cy="6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18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0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203202"/>
            <a:ext cx="10887456" cy="635537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3733" baseline="0">
                <a:solidFill>
                  <a:srgbClr val="123E57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1529488" y="6486144"/>
            <a:ext cx="410633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lvl="0" indent="0" algn="r" defTabSz="912813" rtl="0" eaLnBrk="0" fontAlgn="auto" latinLnBrk="0" hangingPunct="0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025188" algn="r"/>
              </a:tabLst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ＭＳ Ｐゴシック" charset="0"/>
                <a:cs typeface="SapientSansRegular"/>
              </a:rPr>
              <a:t> </a:t>
            </a:r>
            <a:fld id="{4225D95B-3580-C74C-AC82-B8FCF626B418}" type="slidenum">
              <a:rPr kumimoji="0" lang="en-US" sz="1333" b="1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ＭＳ Ｐゴシック" charset="0"/>
                <a:cs typeface="SapientSansRegular"/>
              </a:rPr>
              <a:pPr marL="0" marR="0" lvl="0" indent="0" algn="r" defTabSz="912813" rtl="0" eaLnBrk="0" fontAlgn="auto" latinLnBrk="0" hangingPunct="0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1025188" algn="r"/>
                </a:tabLst>
                <a:defRPr/>
              </a:pPr>
              <a:t>‹#›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ＭＳ Ｐゴシック" charset="0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658368" y="1426633"/>
            <a:ext cx="1088745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97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825625"/>
            <a:ext cx="6693074" cy="4351338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09B83D-38FB-8421-FBC3-B3A5A3CF9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325" y="1825626"/>
            <a:ext cx="4622800" cy="4351338"/>
          </a:xfr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26" y="1825625"/>
            <a:ext cx="6693074" cy="4351338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09B83D-38FB-8421-FBC3-B3A5A3CF9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874" y="1825625"/>
            <a:ext cx="4622800" cy="4351338"/>
          </a:xfr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5C732F-AC3D-9B84-A624-D2F3A35C20A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0317" y="1825625"/>
            <a:ext cx="5197365" cy="4606706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E47AB-F03A-837E-EEBF-421160A4507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4828" y="1825625"/>
            <a:ext cx="5197365" cy="4606706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>
                <a:tab pos="1541463" algn="l"/>
              </a:tabLs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7002C-103F-3701-0CE0-EDFB93DEED47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933D4DC-8C4B-F6C4-0BE0-8A44ACA96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851CB-0DF3-57E0-83FA-B0F51987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8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F432E-1738-FBD7-1220-0616480D0F11}"/>
              </a:ext>
            </a:extLst>
          </p:cNvPr>
          <p:cNvSpPr/>
          <p:nvPr userDrawn="1"/>
        </p:nvSpPr>
        <p:spPr>
          <a:xfrm>
            <a:off x="685800" y="2581359"/>
            <a:ext cx="2590800" cy="37323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E7D67C-8C4B-82F3-EC62-5BCDE6E83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3247774"/>
            <a:ext cx="2590800" cy="3065938"/>
          </a:xfrm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E094C03-3761-0A5F-FD34-B2EDC3CAD5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2655637"/>
            <a:ext cx="2590800" cy="532626"/>
          </a:xfrm>
        </p:spPr>
        <p:txBody>
          <a:bodyPr>
            <a:noAutofit/>
          </a:bodyPr>
          <a:lstStyle>
            <a:lvl1pPr marL="11112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235BD9-4A9E-BA2A-5621-B803A3D26EF7}"/>
              </a:ext>
            </a:extLst>
          </p:cNvPr>
          <p:cNvSpPr/>
          <p:nvPr userDrawn="1"/>
        </p:nvSpPr>
        <p:spPr>
          <a:xfrm>
            <a:off x="3420230" y="2581358"/>
            <a:ext cx="2590800" cy="37323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5870BE72-9B00-CA48-C69B-2222305EE9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0230" y="3247773"/>
            <a:ext cx="2590800" cy="3065938"/>
          </a:xfrm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2264378F-D72F-1E03-13EB-DB3A3A868D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0230" y="2655636"/>
            <a:ext cx="2590800" cy="532626"/>
          </a:xfrm>
        </p:spPr>
        <p:txBody>
          <a:bodyPr>
            <a:noAutofit/>
          </a:bodyPr>
          <a:lstStyle>
            <a:lvl1pPr marL="11112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19173F-A9BC-067E-5593-E280E9423E55}"/>
              </a:ext>
            </a:extLst>
          </p:cNvPr>
          <p:cNvSpPr/>
          <p:nvPr userDrawn="1"/>
        </p:nvSpPr>
        <p:spPr>
          <a:xfrm>
            <a:off x="6180970" y="2581358"/>
            <a:ext cx="2590800" cy="37323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602454C-B996-A67E-1CAF-9AC89D6911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0970" y="3247773"/>
            <a:ext cx="2590800" cy="3065938"/>
          </a:xfrm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3A2CB677-17CE-14C0-4E5D-12AE9FCBD8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0970" y="2655636"/>
            <a:ext cx="2590800" cy="532626"/>
          </a:xfrm>
        </p:spPr>
        <p:txBody>
          <a:bodyPr>
            <a:noAutofit/>
          </a:bodyPr>
          <a:lstStyle>
            <a:lvl1pPr marL="11112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E9A7B9-4112-4D6E-167F-3DE00ED93086}"/>
              </a:ext>
            </a:extLst>
          </p:cNvPr>
          <p:cNvSpPr/>
          <p:nvPr userDrawn="1"/>
        </p:nvSpPr>
        <p:spPr>
          <a:xfrm>
            <a:off x="8915400" y="2581358"/>
            <a:ext cx="2590800" cy="37323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097AC091-46D3-4F78-5A60-AC5ADFEAD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15400" y="3247773"/>
            <a:ext cx="2590800" cy="3065938"/>
          </a:xfrm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F36CDA88-B3C9-DE07-8E61-977923321D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15400" y="2655636"/>
            <a:ext cx="2590800" cy="532626"/>
          </a:xfrm>
        </p:spPr>
        <p:txBody>
          <a:bodyPr>
            <a:noAutofit/>
          </a:bodyPr>
          <a:lstStyle>
            <a:lvl1pPr marL="11112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4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531729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194" y="5616057"/>
            <a:ext cx="10382980" cy="971944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02FA1DD-8C87-0243-8992-28A43AA814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-278295" y="5314950"/>
            <a:ext cx="4157005" cy="154305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4A4831-3271-4E19-AA5E-32D30A37F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14950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184312" cy="132556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3" y="1825625"/>
            <a:ext cx="11536471" cy="4351338"/>
          </a:xfrm>
        </p:spPr>
        <p:txBody>
          <a:bodyPr/>
          <a:lstStyle>
            <a:lvl1pPr marL="295275" indent="-284163">
              <a:buClr>
                <a:srgbClr val="4E9DB5"/>
              </a:buClr>
              <a:buFontTx/>
              <a:buBlip>
                <a:blip r:embed="rId2"/>
              </a:buBlip>
              <a:tabLst/>
              <a:defRPr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chemeClr val="accent2"/>
              </a:buClr>
              <a:buFontTx/>
              <a:buBlip>
                <a:blip r:embed="rId3"/>
              </a:buBlip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ADAD36-C408-3BB6-BFA7-8B33BCD4DF1E}"/>
              </a:ext>
            </a:extLst>
          </p:cNvPr>
          <p:cNvCxnSpPr>
            <a:cxnSpLocks/>
          </p:cNvCxnSpPr>
          <p:nvPr userDrawn="1"/>
        </p:nvCxnSpPr>
        <p:spPr>
          <a:xfrm>
            <a:off x="1745673" y="1543795"/>
            <a:ext cx="10129652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E696DF3-C0FC-10CE-7476-CE778C1BA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5902" t="32106" b="1"/>
          <a:stretch/>
        </p:blipFill>
        <p:spPr>
          <a:xfrm>
            <a:off x="0" y="0"/>
            <a:ext cx="1719944" cy="16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7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63EEB-E316-B94F-9768-6D07200A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B05CB-F78A-7248-92B7-3B64B214C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0BCA5-3CD1-A14A-BB11-AE1292A56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9F1AF-5986-E544-8390-6927E595B8B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7B5CD-7D73-1849-8267-C26E1A1D3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228F-39C7-6142-96FB-B4A37BFBB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7B8D8-3B74-0D4A-BF01-9FA0DB90E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7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416" r:id="rId22"/>
    <p:sldLayoutId id="2147484417" r:id="rId23"/>
    <p:sldLayoutId id="2147484418" r:id="rId24"/>
    <p:sldLayoutId id="2147484419" r:id="rId25"/>
    <p:sldLayoutId id="2147484420" r:id="rId26"/>
    <p:sldLayoutId id="2147484421" r:id="rId27"/>
    <p:sldLayoutId id="2147484422" r:id="rId28"/>
    <p:sldLayoutId id="2147484423" r:id="rId29"/>
    <p:sldLayoutId id="2147484424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31788" algn="l" defTabSz="914400" rtl="0" eaLnBrk="1" latinLnBrk="0" hangingPunct="1">
        <a:lnSpc>
          <a:spcPct val="90000"/>
        </a:lnSpc>
        <a:spcBef>
          <a:spcPts val="1000"/>
        </a:spcBef>
        <a:buSzPct val="65000"/>
        <a:buFontTx/>
        <a:buBlip>
          <a:blip r:embed="rId32"/>
        </a:buBlip>
        <a:tabLst/>
        <a:defRPr sz="28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81025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3"/>
        </a:buBlip>
        <a:tabLst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7713" indent="-1666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25513" indent="-177800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itchFamily="2" charset="2"/>
        <a:buChar char="§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90613" indent="-1651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FBE7B-6932-F5E0-E65B-2FD4B393D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freely available public datasets from </a:t>
            </a:r>
            <a:br>
              <a:rPr lang="en-US" dirty="0"/>
            </a:br>
            <a:r>
              <a:rPr lang="en-US" dirty="0"/>
              <a:t>The Cancer Imaging Archive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97EF2-77DC-C115-CD14-00EF9E966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Justin Kirby  </a:t>
            </a:r>
          </a:p>
          <a:p>
            <a:r>
              <a:rPr lang="en-US" dirty="0"/>
              <a:t>Technical Project Manager</a:t>
            </a:r>
          </a:p>
          <a:p>
            <a:r>
              <a:rPr lang="en-US" dirty="0"/>
              <a:t>Email: justin.kirby@nih.gov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2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82CC-4173-42B3-B4F2-31D0BCB6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sharing enables better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153FB0-E5B1-4B15-9DE4-A1033C3D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90" y="2164360"/>
            <a:ext cx="5937206" cy="41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30DAE3-FEC2-2B7D-3BF1-F6BE00930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36" y="2181557"/>
            <a:ext cx="5331300" cy="419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6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61E1AB-C6B3-4E25-A3CF-D432C880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radiology data isn’t easy!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723CE-368F-4BB0-B27A-FA8CE3261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4" y="1825625"/>
            <a:ext cx="5157772" cy="46272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PHI can appear in hundreds of places in DICOM</a:t>
            </a:r>
          </a:p>
          <a:p>
            <a:pPr lvl="1"/>
            <a:r>
              <a:rPr lang="en-US" dirty="0"/>
              <a:t>Pixel data</a:t>
            </a:r>
          </a:p>
          <a:p>
            <a:pPr lvl="1"/>
            <a:r>
              <a:rPr lang="en-US" dirty="0"/>
              <a:t>Dates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Descriptions</a:t>
            </a:r>
          </a:p>
          <a:p>
            <a:pPr lvl="1"/>
            <a:r>
              <a:rPr lang="en-US" dirty="0"/>
              <a:t>“Private tags” with</a:t>
            </a:r>
            <a:br>
              <a:rPr lang="en-US" dirty="0"/>
            </a:br>
            <a:r>
              <a:rPr lang="en-US" dirty="0"/>
              <a:t>ambiguous proprietary content</a:t>
            </a:r>
          </a:p>
          <a:p>
            <a:r>
              <a:rPr lang="en-US" dirty="0"/>
              <a:t>Simplistic de-id approaches throw away important acquisition metadata that prevents reuse</a:t>
            </a:r>
          </a:p>
          <a:p>
            <a:pPr lvl="1"/>
            <a:r>
              <a:rPr lang="en-US" dirty="0"/>
              <a:t>Convert data to NIFTI, PNG, JPEG</a:t>
            </a:r>
          </a:p>
          <a:p>
            <a:pPr lvl="1"/>
            <a:r>
              <a:rPr lang="en-US" dirty="0"/>
              <a:t>Retain DICOM, but use overly aggressive cleaning methods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B57A8-A7D7-44BB-BF3F-37D021588CD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/>
          <a:srcRect l="4802" t="18835" r="6685" b="24074"/>
          <a:stretch>
            <a:fillRect/>
          </a:stretch>
        </p:blipFill>
        <p:spPr bwMode="auto">
          <a:xfrm>
            <a:off x="6191440" y="1735728"/>
            <a:ext cx="5729816" cy="5120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C86680-71D7-4456-84EC-2F5CE344DB1F}"/>
              </a:ext>
            </a:extLst>
          </p:cNvPr>
          <p:cNvSpPr/>
          <p:nvPr/>
        </p:nvSpPr>
        <p:spPr>
          <a:xfrm>
            <a:off x="6189323" y="1896595"/>
            <a:ext cx="3048000" cy="440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419E2-E074-4A39-B89A-0681D4054375}"/>
              </a:ext>
            </a:extLst>
          </p:cNvPr>
          <p:cNvSpPr/>
          <p:nvPr/>
        </p:nvSpPr>
        <p:spPr>
          <a:xfrm>
            <a:off x="6189323" y="3376144"/>
            <a:ext cx="3373967" cy="440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273BC-D076-4A0F-AC84-72557019B48D}"/>
              </a:ext>
            </a:extLst>
          </p:cNvPr>
          <p:cNvSpPr/>
          <p:nvPr/>
        </p:nvSpPr>
        <p:spPr>
          <a:xfrm>
            <a:off x="6009408" y="4936128"/>
            <a:ext cx="4235449" cy="440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D009E1-1DA9-4A9E-A015-4C19B4A3C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238" y="1424818"/>
            <a:ext cx="2504202" cy="24529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6EE4D2-5B52-4283-9E91-77113DE177CC}"/>
              </a:ext>
            </a:extLst>
          </p:cNvPr>
          <p:cNvSpPr/>
          <p:nvPr/>
        </p:nvSpPr>
        <p:spPr>
          <a:xfrm>
            <a:off x="10870386" y="1335677"/>
            <a:ext cx="1321613" cy="8735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9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20AE-8CFC-4ABA-967B-7D540BC1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Histopathology image de-identification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603D4-925F-4BC6-BA5B-843648EFE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Image metadata</a:t>
            </a:r>
          </a:p>
          <a:p>
            <a:r>
              <a:rPr lang="en-US" sz="2400" dirty="0"/>
              <a:t>Image labels/barcodes/macro images</a:t>
            </a:r>
          </a:p>
          <a:p>
            <a:r>
              <a:rPr lang="en-US" sz="2400" dirty="0"/>
              <a:t>Pixel data</a:t>
            </a:r>
          </a:p>
          <a:p>
            <a:r>
              <a:rPr lang="en-US" sz="2400" dirty="0"/>
              <a:t>Proprietary formats means using various tools </a:t>
            </a:r>
          </a:p>
          <a:p>
            <a:pPr marL="11112" indent="0">
              <a:buNone/>
            </a:pPr>
            <a:r>
              <a:rPr lang="en-US" sz="2400" dirty="0"/>
              <a:t>    for curation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4D8AF-80C4-4D31-BA1C-0B18DF8C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4179349"/>
            <a:ext cx="5175876" cy="2569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57EB9B-AFD5-4928-ABBD-A1647FE0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1" y="1706661"/>
            <a:ext cx="3818908" cy="505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F7C8E-6DC7-4542-9F00-2C54AE71F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877" y="4687350"/>
            <a:ext cx="1493308" cy="1796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2AA0D-68C2-4B68-A657-30DCA85D553F}"/>
              </a:ext>
            </a:extLst>
          </p:cNvPr>
          <p:cNvSpPr txBox="1"/>
          <p:nvPr/>
        </p:nvSpPr>
        <p:spPr>
          <a:xfrm rot="18902167">
            <a:off x="1386835" y="4560676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3856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Jane Doe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3856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Dx = AML</a:t>
            </a:r>
          </a:p>
        </p:txBody>
      </p:sp>
    </p:spTree>
    <p:extLst>
      <p:ext uri="{BB962C8B-B14F-4D97-AF65-F5344CB8AC3E}">
        <p14:creationId xmlns:p14="http://schemas.microsoft.com/office/powerpoint/2010/main" val="249842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41BA1-484D-431E-9948-95AFA77A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7" b="7716"/>
          <a:stretch/>
        </p:blipFill>
        <p:spPr>
          <a:xfrm>
            <a:off x="-486661" y="-512258"/>
            <a:ext cx="13162272" cy="74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DE0D1C-4AE6-4D25-A756-FF000F1C46AF}"/>
              </a:ext>
            </a:extLst>
          </p:cNvPr>
          <p:cNvSpPr/>
          <p:nvPr/>
        </p:nvSpPr>
        <p:spPr>
          <a:xfrm>
            <a:off x="1016000" y="1822336"/>
            <a:ext cx="5080000" cy="43498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TCIA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68C6FB-3718-4DC0-8ECA-9E314CD0D157}"/>
              </a:ext>
            </a:extLst>
          </p:cNvPr>
          <p:cNvGraphicFramePr/>
          <p:nvPr/>
        </p:nvGraphicFramePr>
        <p:xfrm>
          <a:off x="36577" y="992902"/>
          <a:ext cx="11545823" cy="4174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C3DABD2-D75D-4FA7-B593-210B994272B3}"/>
              </a:ext>
            </a:extLst>
          </p:cNvPr>
          <p:cNvSpPr/>
          <p:nvPr/>
        </p:nvSpPr>
        <p:spPr>
          <a:xfrm>
            <a:off x="1129385" y="4336153"/>
            <a:ext cx="4853229" cy="1528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defTabSz="1219170">
              <a:buFont typeface="Arial" panose="020B0604020202020204" pitchFamily="34" charset="0"/>
              <a:buChar char="•"/>
              <a:defRPr/>
            </a:pPr>
            <a:r>
              <a:rPr lang="en-US" sz="1867" dirty="0">
                <a:solidFill>
                  <a:srgbClr val="FFFFFF"/>
                </a:solidFill>
                <a:latin typeface="Verdana" pitchFamily="34" charset="0"/>
                <a:cs typeface="Arial" charset="0"/>
              </a:rPr>
              <a:t>Dedicated Curation Teams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  <a:defRPr/>
            </a:pPr>
            <a:r>
              <a:rPr lang="en-US" sz="1867" dirty="0">
                <a:solidFill>
                  <a:srgbClr val="FFFFFF"/>
                </a:solidFill>
                <a:latin typeface="Verdana" pitchFamily="34" charset="0"/>
                <a:cs typeface="Arial" charset="0"/>
              </a:rPr>
              <a:t>Custom De-identification Software configured and installed at sites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  <a:defRPr/>
            </a:pPr>
            <a:r>
              <a:rPr lang="en-US" sz="1867" dirty="0">
                <a:solidFill>
                  <a:srgbClr val="FFFFFF"/>
                </a:solidFill>
                <a:latin typeface="Verdana" pitchFamily="34" charset="0"/>
                <a:cs typeface="Arial" charset="0"/>
              </a:rPr>
              <a:t>Full documentation and Training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  <a:defRPr/>
            </a:pPr>
            <a:r>
              <a:rPr lang="en-US" sz="1867" dirty="0">
                <a:solidFill>
                  <a:srgbClr val="FFFFFF"/>
                </a:solidFill>
                <a:latin typeface="Verdana" pitchFamily="34" charset="0"/>
                <a:cs typeface="Arial" charset="0"/>
              </a:rPr>
              <a:t>IRB coverage and Data agreements</a:t>
            </a:r>
          </a:p>
        </p:txBody>
      </p:sp>
    </p:spTree>
    <p:extLst>
      <p:ext uri="{BB962C8B-B14F-4D97-AF65-F5344CB8AC3E}">
        <p14:creationId xmlns:p14="http://schemas.microsoft.com/office/powerpoint/2010/main" val="401965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8038B0-E4D8-D24C-BB19-513FD23BF922}"/>
              </a:ext>
            </a:extLst>
          </p:cNvPr>
          <p:cNvGrpSpPr/>
          <p:nvPr/>
        </p:nvGrpSpPr>
        <p:grpSpPr>
          <a:xfrm>
            <a:off x="6705671" y="1548656"/>
            <a:ext cx="4715719" cy="5280579"/>
            <a:chOff x="6440200" y="4144831"/>
            <a:chExt cx="4715718" cy="52805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C94AAE-80AC-9C4A-88E5-F2837B3B001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9087293" y="4960021"/>
              <a:ext cx="2068287" cy="18915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70CDD6-E651-6540-B077-C6DB27A87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6267" y="4963229"/>
              <a:ext cx="2621726" cy="1891563"/>
            </a:xfrm>
            <a:prstGeom prst="rect">
              <a:avLst/>
            </a:prstGeom>
          </p:spPr>
        </p:pic>
        <p:pic>
          <p:nvPicPr>
            <p:cNvPr id="5" name="Picture 2" descr="NCTN Horizontal Badge">
              <a:extLst>
                <a:ext uri="{FF2B5EF4-FFF2-40B4-BE49-F238E27FC236}">
                  <a16:creationId xmlns:a16="http://schemas.microsoft.com/office/drawing/2014/main" id="{790A1DA9-4298-6D43-B309-ABA2E62BA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7657" y="6857558"/>
              <a:ext cx="2618261" cy="89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AFDB6B-2F2A-B440-9B99-6DF27FEBC97B}"/>
                </a:ext>
              </a:extLst>
            </p:cNvPr>
            <p:cNvSpPr/>
            <p:nvPr/>
          </p:nvSpPr>
          <p:spPr>
            <a:xfrm>
              <a:off x="6451360" y="6858000"/>
              <a:ext cx="2055790" cy="9227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Quantitative Imaging Network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FD74F5-A73C-484D-A37F-BED89348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1360" y="4144831"/>
              <a:ext cx="4703519" cy="8198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A1D60B-673E-C049-BB52-21D3E83EC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0200" y="7783931"/>
              <a:ext cx="4714679" cy="4890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3A3BE1-F0AD-D047-807E-64494125F103}"/>
                </a:ext>
              </a:extLst>
            </p:cNvPr>
            <p:cNvSpPr/>
            <p:nvPr/>
          </p:nvSpPr>
          <p:spPr>
            <a:xfrm>
              <a:off x="6440200" y="8284792"/>
              <a:ext cx="4714679" cy="4449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National Lung Screening Trial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066E07-D851-6C43-BCD6-D9456699E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1360" y="8699362"/>
              <a:ext cx="2133138" cy="6946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1A7418-B1D1-7241-B17A-C3E99D88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67897" y="8708242"/>
              <a:ext cx="1419084" cy="69202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54EF97-DEA7-B94A-97BA-CA6135EA79BB}"/>
                </a:ext>
              </a:extLst>
            </p:cNvPr>
            <p:cNvSpPr/>
            <p:nvPr/>
          </p:nvSpPr>
          <p:spPr>
            <a:xfrm>
              <a:off x="9986981" y="8720456"/>
              <a:ext cx="1167898" cy="7049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Community Initiated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2C186F-CC6B-5940-A836-060F5F1A807D}"/>
              </a:ext>
            </a:extLst>
          </p:cNvPr>
          <p:cNvGrpSpPr/>
          <p:nvPr/>
        </p:nvGrpSpPr>
        <p:grpSpPr>
          <a:xfrm>
            <a:off x="323558" y="1714828"/>
            <a:ext cx="5863487" cy="5054102"/>
            <a:chOff x="666835" y="22495555"/>
            <a:chExt cx="5863487" cy="50541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C76684-9122-084F-9118-B367C6D84746}"/>
                </a:ext>
              </a:extLst>
            </p:cNvPr>
            <p:cNvGrpSpPr/>
            <p:nvPr/>
          </p:nvGrpSpPr>
          <p:grpSpPr>
            <a:xfrm>
              <a:off x="758481" y="22522620"/>
              <a:ext cx="5771841" cy="5027036"/>
              <a:chOff x="7530742" y="6375214"/>
              <a:chExt cx="5094486" cy="443708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92F0FB4-71AD-544B-A634-622233563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30742" y="6376275"/>
                <a:ext cx="1639438" cy="139775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6188CE2-876D-1C49-B220-EA03EC6CD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0762" y="7950315"/>
                <a:ext cx="1576568" cy="133707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7045FFA-5E22-B146-97BF-303B5932F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92694" y="7921430"/>
                <a:ext cx="1531399" cy="131262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1C2AC40-EBA9-C44A-90B5-8401B9BAD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16068" y="9437981"/>
                <a:ext cx="1603435" cy="136750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381F05E-29A2-0343-8136-F0F484D44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20780" y="7906188"/>
                <a:ext cx="1614400" cy="133707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424359C-A8D4-8D49-80E5-35348F968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14704" y="9446242"/>
                <a:ext cx="1510524" cy="1359241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417D6AB-9BC8-E44A-85F2-E9E28DA54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30742" y="9442380"/>
                <a:ext cx="1616809" cy="136992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B11E9BA-14CA-164E-8280-D80873FB1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26091" y="6375214"/>
                <a:ext cx="1614745" cy="1358236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41C0BEF-76BE-5C42-88A2-B4EBCF226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96747" y="6385994"/>
                <a:ext cx="1511790" cy="137421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355D0C-CE54-9248-A10C-B914264B5EE7}"/>
                </a:ext>
              </a:extLst>
            </p:cNvPr>
            <p:cNvSpPr txBox="1"/>
            <p:nvPr/>
          </p:nvSpPr>
          <p:spPr>
            <a:xfrm>
              <a:off x="694608" y="22508498"/>
              <a:ext cx="50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CT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0F1FDC-B5A3-8444-AA95-01AE771E8E96}"/>
                </a:ext>
              </a:extLst>
            </p:cNvPr>
            <p:cNvSpPr txBox="1"/>
            <p:nvPr/>
          </p:nvSpPr>
          <p:spPr>
            <a:xfrm>
              <a:off x="2770395" y="22495555"/>
              <a:ext cx="183819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RTSTRUCT</a:t>
              </a:r>
            </a:p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RTDOSE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449593-6111-ED43-A51F-EF69AB6DDFDE}"/>
                </a:ext>
              </a:extLst>
            </p:cNvPr>
            <p:cNvSpPr txBox="1"/>
            <p:nvPr/>
          </p:nvSpPr>
          <p:spPr>
            <a:xfrm>
              <a:off x="4794025" y="22548971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WSI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FB40E4-AC2B-2044-AC37-6D0B0E91177E}"/>
                </a:ext>
              </a:extLst>
            </p:cNvPr>
            <p:cNvSpPr txBox="1"/>
            <p:nvPr/>
          </p:nvSpPr>
          <p:spPr>
            <a:xfrm>
              <a:off x="4783790" y="24252195"/>
              <a:ext cx="6667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SEG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9722C6-705A-4848-ACC3-AECE2C3EBCFA}"/>
                </a:ext>
              </a:extLst>
            </p:cNvPr>
            <p:cNvSpPr txBox="1"/>
            <p:nvPr/>
          </p:nvSpPr>
          <p:spPr>
            <a:xfrm>
              <a:off x="2762694" y="24253044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PET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8DA542-CB8A-D341-A268-A1ADD1F65A1F}"/>
                </a:ext>
              </a:extLst>
            </p:cNvPr>
            <p:cNvSpPr txBox="1"/>
            <p:nvPr/>
          </p:nvSpPr>
          <p:spPr>
            <a:xfrm>
              <a:off x="748467" y="24253045"/>
              <a:ext cx="691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MRI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728A6F-1893-F84F-9259-AD21B0E20D38}"/>
                </a:ext>
              </a:extLst>
            </p:cNvPr>
            <p:cNvSpPr txBox="1"/>
            <p:nvPr/>
          </p:nvSpPr>
          <p:spPr>
            <a:xfrm>
              <a:off x="666835" y="27087991"/>
              <a:ext cx="529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DX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288919-24BD-824A-83D2-80689B33C0F0}"/>
                </a:ext>
              </a:extLst>
            </p:cNvPr>
            <p:cNvSpPr txBox="1"/>
            <p:nvPr/>
          </p:nvSpPr>
          <p:spPr>
            <a:xfrm>
              <a:off x="2770395" y="27080266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CR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8FF7CF-12F1-8644-B510-FFF12C6C7755}"/>
                </a:ext>
              </a:extLst>
            </p:cNvPr>
            <p:cNvSpPr txBox="1"/>
            <p:nvPr/>
          </p:nvSpPr>
          <p:spPr>
            <a:xfrm>
              <a:off x="4783790" y="27080265"/>
              <a:ext cx="641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MG</a:t>
              </a:r>
            </a:p>
          </p:txBody>
        </p:sp>
      </p:grpSp>
      <p:sp>
        <p:nvSpPr>
          <p:cNvPr id="35" name="Title 34">
            <a:extLst>
              <a:ext uri="{FF2B5EF4-FFF2-40B4-BE49-F238E27FC236}">
                <a16:creationId xmlns:a16="http://schemas.microsoft.com/office/drawing/2014/main" id="{F2C25E9C-E603-4A8D-BDF7-A77D48CC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TCIA Supports Radiology and Histopathology </a:t>
            </a:r>
            <a:br>
              <a:rPr lang="en-US"/>
            </a:br>
            <a:r>
              <a:rPr lang="en-US"/>
              <a:t>Imaging in Major NCI Research Initiatives 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5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6D88-4F21-4514-879F-86281ED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7A717-440E-40BC-B7C2-010099649864}"/>
              </a:ext>
            </a:extLst>
          </p:cNvPr>
          <p:cNvSpPr txBox="1"/>
          <p:nvPr/>
        </p:nvSpPr>
        <p:spPr>
          <a:xfrm>
            <a:off x="6669024" y="1645710"/>
            <a:ext cx="26416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University of Arkansas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Fred Prior Ph.D.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Kirk Smith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Lawrence Tarbox Ph.D.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Dwayne Dobbins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Jeff Tobler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Joseph Utecht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Sonya Utecht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Julie Frund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Tracy Nolan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Quasar Jarosz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Brittney Camp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Erica Bilello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Claren Freeman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Natasha Honomichl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Geri Blake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Erica Bilello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50000"/>
                  </a:srgbClr>
                </a:solidFill>
                <a:latin typeface="Arial" panose="020B0604020202020204"/>
              </a:rPr>
              <a:t>Michael Rutherford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64BA8-7634-40A4-845F-497C568C900C}"/>
              </a:ext>
            </a:extLst>
          </p:cNvPr>
          <p:cNvSpPr txBox="1"/>
          <p:nvPr/>
        </p:nvSpPr>
        <p:spPr>
          <a:xfrm>
            <a:off x="3380878" y="1632422"/>
            <a:ext cx="314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Fredrick National Laboratory for Cancer Research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John Freymann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Justin Kirby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Ramesh Avula </a:t>
            </a:r>
            <a:r>
              <a:rPr lang="en-US" sz="1600" dirty="0">
                <a:solidFill>
                  <a:srgbClr val="606060">
                    <a:lumMod val="50000"/>
                  </a:srgbClr>
                </a:solidFill>
              </a:rPr>
              <a:t>Ph.D.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highlight>
                <a:srgbClr val="FF00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Brenda Fevrier-Sullivan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Pam Angelus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Luis Cordeiro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Michelle Tacconelli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5B16A-580E-46C1-8F61-290979B16CE1}"/>
              </a:ext>
            </a:extLst>
          </p:cNvPr>
          <p:cNvSpPr txBox="1"/>
          <p:nvPr/>
        </p:nvSpPr>
        <p:spPr>
          <a:xfrm>
            <a:off x="3380878" y="4414967"/>
            <a:ext cx="355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NBIA Team (NCI/FNLCR/Ellumen)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Qinyan Pan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Russ Rieling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Carolyn Klinger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Martin Lerner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Tin Tran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C29CC9-AF28-40FF-93A8-38371CE0FF73}"/>
              </a:ext>
            </a:extLst>
          </p:cNvPr>
          <p:cNvSpPr/>
          <p:nvPr/>
        </p:nvSpPr>
        <p:spPr>
          <a:xfrm>
            <a:off x="9153575" y="3548580"/>
            <a:ext cx="294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Contractors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John Perry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Betty Levine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7FCDF-8704-4F5D-9BDD-84E55D3C81F2}"/>
              </a:ext>
            </a:extLst>
          </p:cNvPr>
          <p:cNvSpPr/>
          <p:nvPr/>
        </p:nvSpPr>
        <p:spPr>
          <a:xfrm>
            <a:off x="9153575" y="1647427"/>
            <a:ext cx="264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Emory University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Ryan Birmingham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606060">
                    <a:lumMod val="50000"/>
                  </a:srgbClr>
                </a:solidFill>
              </a:rPr>
              <a:t>Matthew Reyna Ph.D.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06060">
                  <a:lumMod val="5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783DC-AF22-49B7-8237-65C7C1852CE2}"/>
              </a:ext>
            </a:extLst>
          </p:cNvPr>
          <p:cNvSpPr/>
          <p:nvPr/>
        </p:nvSpPr>
        <p:spPr>
          <a:xfrm>
            <a:off x="9153575" y="4550570"/>
            <a:ext cx="27986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Imaging and Radiation Oncology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Michael Knopp M.D., Ph.D.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Connor Nealer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 Black" panose="020B0A040201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14432-EBD3-4C48-B81B-9ECFFFD32CE5}"/>
              </a:ext>
            </a:extLst>
          </p:cNvPr>
          <p:cNvSpPr txBox="1"/>
          <p:nvPr/>
        </p:nvSpPr>
        <p:spPr>
          <a:xfrm>
            <a:off x="162005" y="1645710"/>
            <a:ext cx="314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NCI Cancer Imaging Program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Janet F. Eary, M.D.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Lalitha K. Shankar, M.D., Ph.D.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482DF-E15E-EC72-B63A-6B960EF83B60}"/>
              </a:ext>
            </a:extLst>
          </p:cNvPr>
          <p:cNvSpPr/>
          <p:nvPr/>
        </p:nvSpPr>
        <p:spPr>
          <a:xfrm>
            <a:off x="9153575" y="2590843"/>
            <a:ext cx="2876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Stony Brook University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Joel Saltz M.D., Ph.D.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606060">
                    <a:lumMod val="50000"/>
                  </a:srgbClr>
                </a:solidFill>
              </a:rPr>
              <a:t>Erich Bremer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06060">
                  <a:lumMod val="5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4091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C:\WINNT\System32\spool\DRIVERS\COLOR\RCVD65.ICM"/>
  <p:tag name="DESTINATIONPROFILE" val="C:\WINNT\System32\spool\DRIVERS\COLOR\BdRm Proj_4-17-03_1.icc"/>
  <p:tag name="RI" val="0"/>
  <p:tag name="VIEW" val="MONITOR"/>
</p:tagLst>
</file>

<file path=ppt/theme/theme1.xml><?xml version="1.0" encoding="utf-8"?>
<a:theme xmlns:a="http://schemas.openxmlformats.org/drawingml/2006/main" name="2_Office Theme">
  <a:themeElements>
    <a:clrScheme name="FNL">
      <a:dk1>
        <a:srgbClr val="000000"/>
      </a:dk1>
      <a:lt1>
        <a:srgbClr val="FFFFFF"/>
      </a:lt1>
      <a:dk2>
        <a:srgbClr val="19424E"/>
      </a:dk2>
      <a:lt2>
        <a:srgbClr val="E7E6E6"/>
      </a:lt2>
      <a:accent1>
        <a:srgbClr val="2A6A80"/>
      </a:accent1>
      <a:accent2>
        <a:srgbClr val="83B547"/>
      </a:accent2>
      <a:accent3>
        <a:srgbClr val="19424E"/>
      </a:accent3>
      <a:accent4>
        <a:srgbClr val="0D1F26"/>
      </a:accent4>
      <a:accent5>
        <a:srgbClr val="4F9CB5"/>
      </a:accent5>
      <a:accent6>
        <a:srgbClr val="ECB94B"/>
      </a:accent6>
      <a:hlink>
        <a:srgbClr val="50822F"/>
      </a:hlink>
      <a:folHlink>
        <a:srgbClr val="4F9CB5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4b77578-9773-42d5-8507-251ca2dc2b06}" enabled="0" method="" siteId="{14b77578-9773-42d5-8507-251ca2dc2b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19622</TotalTime>
  <Words>364</Words>
  <Application>Microsoft Office PowerPoint</Application>
  <PresentationFormat>Widescreen</PresentationFormat>
  <Paragraphs>99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Bradley Hand ITC</vt:lpstr>
      <vt:lpstr>Calibri</vt:lpstr>
      <vt:lpstr>Cambria</vt:lpstr>
      <vt:lpstr>Courier New</vt:lpstr>
      <vt:lpstr>Verdana</vt:lpstr>
      <vt:lpstr>Wingdings</vt:lpstr>
      <vt:lpstr>2_Office Theme</vt:lpstr>
      <vt:lpstr>Accessing freely available public datasets from  The Cancer Imaging Archive</vt:lpstr>
      <vt:lpstr>Data sharing enables better science</vt:lpstr>
      <vt:lpstr>Sharing radiology data isn’t easy!</vt:lpstr>
      <vt:lpstr>Histopathology image de-identification</vt:lpstr>
      <vt:lpstr>PowerPoint Presentation</vt:lpstr>
      <vt:lpstr>TCIA Services</vt:lpstr>
      <vt:lpstr>TCIA Supports Radiology and Histopathology  Imaging in Major NCI Research Initiatives  </vt:lpstr>
      <vt:lpstr>Acknowledgements</vt:lpstr>
    </vt:vector>
  </TitlesOfParts>
  <Manager/>
  <Company>NCI at Frederick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FNLCR ATRF PPT OSS Template</dc:title>
  <dc:subject>FNLCR ATRF PPT OSS Template</dc:subject>
  <dc:creator>NCI at Frederick</dc:creator>
  <cp:keywords>FNLCR ATRF PPT OSS Template</cp:keywords>
  <dc:description/>
  <cp:lastModifiedBy>Kirby, Justin (NIH/NCI) [C]</cp:lastModifiedBy>
  <cp:revision>340</cp:revision>
  <cp:lastPrinted>2007-01-18T15:54:55Z</cp:lastPrinted>
  <dcterms:created xsi:type="dcterms:W3CDTF">2007-01-16T17:20:08Z</dcterms:created>
  <dcterms:modified xsi:type="dcterms:W3CDTF">2023-11-17T18:47:51Z</dcterms:modified>
  <cp:category>FNLCR ATRF PPT OSS Template</cp:category>
</cp:coreProperties>
</file>